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3134859" rtl="0" eaLnBrk="1" latinLnBrk="0" hangingPunct="1">
      <a:defRPr sz="6154" kern="1200">
        <a:solidFill>
          <a:schemeClr val="tx1"/>
        </a:solidFill>
        <a:latin typeface="+mn-lt"/>
        <a:ea typeface="+mn-ea"/>
        <a:cs typeface="+mn-cs"/>
      </a:defRPr>
    </a:lvl1pPr>
    <a:lvl2pPr marL="1567430" algn="l" defTabSz="3134859" rtl="0" eaLnBrk="1" latinLnBrk="0" hangingPunct="1">
      <a:defRPr sz="6154" kern="1200">
        <a:solidFill>
          <a:schemeClr val="tx1"/>
        </a:solidFill>
        <a:latin typeface="+mn-lt"/>
        <a:ea typeface="+mn-ea"/>
        <a:cs typeface="+mn-cs"/>
      </a:defRPr>
    </a:lvl2pPr>
    <a:lvl3pPr marL="3134859" algn="l" defTabSz="3134859" rtl="0" eaLnBrk="1" latinLnBrk="0" hangingPunct="1">
      <a:defRPr sz="6154" kern="1200">
        <a:solidFill>
          <a:schemeClr val="tx1"/>
        </a:solidFill>
        <a:latin typeface="+mn-lt"/>
        <a:ea typeface="+mn-ea"/>
        <a:cs typeface="+mn-cs"/>
      </a:defRPr>
    </a:lvl3pPr>
    <a:lvl4pPr marL="4702290" algn="l" defTabSz="3134859" rtl="0" eaLnBrk="1" latinLnBrk="0" hangingPunct="1">
      <a:defRPr sz="6154" kern="1200">
        <a:solidFill>
          <a:schemeClr val="tx1"/>
        </a:solidFill>
        <a:latin typeface="+mn-lt"/>
        <a:ea typeface="+mn-ea"/>
        <a:cs typeface="+mn-cs"/>
      </a:defRPr>
    </a:lvl4pPr>
    <a:lvl5pPr marL="6269720" algn="l" defTabSz="3134859" rtl="0" eaLnBrk="1" latinLnBrk="0" hangingPunct="1">
      <a:defRPr sz="6154" kern="1200">
        <a:solidFill>
          <a:schemeClr val="tx1"/>
        </a:solidFill>
        <a:latin typeface="+mn-lt"/>
        <a:ea typeface="+mn-ea"/>
        <a:cs typeface="+mn-cs"/>
      </a:defRPr>
    </a:lvl5pPr>
    <a:lvl6pPr marL="7837150" algn="l" defTabSz="3134859" rtl="0" eaLnBrk="1" latinLnBrk="0" hangingPunct="1">
      <a:defRPr sz="6154" kern="1200">
        <a:solidFill>
          <a:schemeClr val="tx1"/>
        </a:solidFill>
        <a:latin typeface="+mn-lt"/>
        <a:ea typeface="+mn-ea"/>
        <a:cs typeface="+mn-cs"/>
      </a:defRPr>
    </a:lvl6pPr>
    <a:lvl7pPr marL="9404579" algn="l" defTabSz="3134859" rtl="0" eaLnBrk="1" latinLnBrk="0" hangingPunct="1">
      <a:defRPr sz="6154" kern="1200">
        <a:solidFill>
          <a:schemeClr val="tx1"/>
        </a:solidFill>
        <a:latin typeface="+mn-lt"/>
        <a:ea typeface="+mn-ea"/>
        <a:cs typeface="+mn-cs"/>
      </a:defRPr>
    </a:lvl7pPr>
    <a:lvl8pPr marL="10972009" algn="l" defTabSz="3134859" rtl="0" eaLnBrk="1" latinLnBrk="0" hangingPunct="1">
      <a:defRPr sz="6154" kern="1200">
        <a:solidFill>
          <a:schemeClr val="tx1"/>
        </a:solidFill>
        <a:latin typeface="+mn-lt"/>
        <a:ea typeface="+mn-ea"/>
        <a:cs typeface="+mn-cs"/>
      </a:defRPr>
    </a:lvl8pPr>
    <a:lvl9pPr marL="12539440" algn="l" defTabSz="3134859" rtl="0" eaLnBrk="1" latinLnBrk="0" hangingPunct="1">
      <a:defRPr sz="615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0" userDrawn="1">
          <p15:clr>
            <a:srgbClr val="A4A3A4"/>
          </p15:clr>
        </p15:guide>
        <p15:guide id="2" pos="120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
    <p:restoredTop sz="94704"/>
  </p:normalViewPr>
  <p:slideViewPr>
    <p:cSldViewPr>
      <p:cViewPr>
        <p:scale>
          <a:sx n="47" d="100"/>
          <a:sy n="47" d="100"/>
        </p:scale>
        <p:origin x="3416" y="144"/>
      </p:cViewPr>
      <p:guideLst>
        <p:guide orient="horz" pos="16800"/>
        <p:guide pos="120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pPr/>
              <a:t>5/16/23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pPr/>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67E8F-4F06-DB4D-8B70-AED87339FD41}" type="datetimeFigureOut">
              <a:rPr kumimoji="1" lang="zh-CN" altLang="en-US" smtClean="0"/>
              <a:t>2023/5/16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E5ABC-54E1-9B40-A6C3-0ABD3C16E330}" type="slidenum">
              <a:rPr kumimoji="1" lang="zh-CN" altLang="en-US" smtClean="0"/>
              <a:t>‹#›</a:t>
            </a:fld>
            <a:endParaRPr kumimoji="1" lang="zh-CN" altLang="en-US"/>
          </a:p>
        </p:txBody>
      </p:sp>
    </p:spTree>
    <p:extLst>
      <p:ext uri="{BB962C8B-B14F-4D97-AF65-F5344CB8AC3E}">
        <p14:creationId xmlns:p14="http://schemas.microsoft.com/office/powerpoint/2010/main" val="3538618607"/>
      </p:ext>
    </p:extLst>
  </p:cSld>
  <p:clrMap bg1="lt1" tx1="dk1" bg2="lt2" tx2="dk2" accent1="accent1" accent2="accent2" accent3="accent3" accent4="accent4" accent5="accent5" accent6="accent6" hlink="hlink" folHlink="folHlink"/>
  <p:notesStyle>
    <a:lvl1pPr marL="0" algn="l" defTabSz="1406713" rtl="0" eaLnBrk="1" latinLnBrk="0" hangingPunct="1">
      <a:defRPr sz="1846" kern="1200">
        <a:solidFill>
          <a:schemeClr val="tx1"/>
        </a:solidFill>
        <a:latin typeface="+mn-lt"/>
        <a:ea typeface="+mn-ea"/>
        <a:cs typeface="+mn-cs"/>
      </a:defRPr>
    </a:lvl1pPr>
    <a:lvl2pPr marL="703356" algn="l" defTabSz="1406713" rtl="0" eaLnBrk="1" latinLnBrk="0" hangingPunct="1">
      <a:defRPr sz="1846" kern="1200">
        <a:solidFill>
          <a:schemeClr val="tx1"/>
        </a:solidFill>
        <a:latin typeface="+mn-lt"/>
        <a:ea typeface="+mn-ea"/>
        <a:cs typeface="+mn-cs"/>
      </a:defRPr>
    </a:lvl2pPr>
    <a:lvl3pPr marL="1406713" algn="l" defTabSz="1406713" rtl="0" eaLnBrk="1" latinLnBrk="0" hangingPunct="1">
      <a:defRPr sz="1846" kern="1200">
        <a:solidFill>
          <a:schemeClr val="tx1"/>
        </a:solidFill>
        <a:latin typeface="+mn-lt"/>
        <a:ea typeface="+mn-ea"/>
        <a:cs typeface="+mn-cs"/>
      </a:defRPr>
    </a:lvl3pPr>
    <a:lvl4pPr marL="2110069" algn="l" defTabSz="1406713" rtl="0" eaLnBrk="1" latinLnBrk="0" hangingPunct="1">
      <a:defRPr sz="1846" kern="1200">
        <a:solidFill>
          <a:schemeClr val="tx1"/>
        </a:solidFill>
        <a:latin typeface="+mn-lt"/>
        <a:ea typeface="+mn-ea"/>
        <a:cs typeface="+mn-cs"/>
      </a:defRPr>
    </a:lvl4pPr>
    <a:lvl5pPr marL="2813426" algn="l" defTabSz="1406713" rtl="0" eaLnBrk="1" latinLnBrk="0" hangingPunct="1">
      <a:defRPr sz="1846" kern="1200">
        <a:solidFill>
          <a:schemeClr val="tx1"/>
        </a:solidFill>
        <a:latin typeface="+mn-lt"/>
        <a:ea typeface="+mn-ea"/>
        <a:cs typeface="+mn-cs"/>
      </a:defRPr>
    </a:lvl5pPr>
    <a:lvl6pPr marL="3516782" algn="l" defTabSz="1406713" rtl="0" eaLnBrk="1" latinLnBrk="0" hangingPunct="1">
      <a:defRPr sz="1846" kern="1200">
        <a:solidFill>
          <a:schemeClr val="tx1"/>
        </a:solidFill>
        <a:latin typeface="+mn-lt"/>
        <a:ea typeface="+mn-ea"/>
        <a:cs typeface="+mn-cs"/>
      </a:defRPr>
    </a:lvl6pPr>
    <a:lvl7pPr marL="4220139" algn="l" defTabSz="1406713" rtl="0" eaLnBrk="1" latinLnBrk="0" hangingPunct="1">
      <a:defRPr sz="1846" kern="1200">
        <a:solidFill>
          <a:schemeClr val="tx1"/>
        </a:solidFill>
        <a:latin typeface="+mn-lt"/>
        <a:ea typeface="+mn-ea"/>
        <a:cs typeface="+mn-cs"/>
      </a:defRPr>
    </a:lvl7pPr>
    <a:lvl8pPr marL="4923495" algn="l" defTabSz="1406713" rtl="0" eaLnBrk="1" latinLnBrk="0" hangingPunct="1">
      <a:defRPr sz="1846" kern="1200">
        <a:solidFill>
          <a:schemeClr val="tx1"/>
        </a:solidFill>
        <a:latin typeface="+mn-lt"/>
        <a:ea typeface="+mn-ea"/>
        <a:cs typeface="+mn-cs"/>
      </a:defRPr>
    </a:lvl8pPr>
    <a:lvl9pPr marL="5626852" algn="l" defTabSz="1406713" rtl="0" eaLnBrk="1" latinLnBrk="0" hangingPunct="1">
      <a:defRPr sz="18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AE5ABC-54E1-9B40-A6C3-0ABD3C16E330}" type="slidenum">
              <a:rPr kumimoji="1" lang="zh-CN" altLang="en-US" smtClean="0"/>
              <a:t>1</a:t>
            </a:fld>
            <a:endParaRPr kumimoji="1" lang="zh-CN" altLang="en-US"/>
          </a:p>
        </p:txBody>
      </p:sp>
    </p:spTree>
    <p:extLst>
      <p:ext uri="{BB962C8B-B14F-4D97-AF65-F5344CB8AC3E}">
        <p14:creationId xmlns:p14="http://schemas.microsoft.com/office/powerpoint/2010/main" val="2515737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7" y="609600"/>
            <a:ext cx="42497828" cy="3352800"/>
          </a:xfrm>
          <a:prstGeom prst="rect">
            <a:avLst/>
          </a:prstGeom>
          <a:solidFill>
            <a:srgbClr val="01014B"/>
          </a:solidFill>
          <a:ln>
            <a:solidFill>
              <a:srgbClr val="01014B"/>
            </a:solidFill>
          </a:ln>
        </p:spPr>
        <p:txBody>
          <a:bodyPr vert="horz" anchor="ctr" anchorCtr="1"/>
          <a:lstStyle>
            <a:lvl1pPr>
              <a:defRPr sz="9600" b="1">
                <a:solidFill>
                  <a:schemeClr val="bg1"/>
                </a:solidFill>
                <a:latin typeface="Arial"/>
                <a:cs typeface="Arial"/>
              </a:defRPr>
            </a:lvl1pPr>
          </a:lstStyle>
          <a:p>
            <a:r>
              <a:rPr lang="en-US" dirty="0"/>
              <a:t>Poster Presentation Title</a:t>
            </a:r>
            <a:br>
              <a:rPr lang="en-US" dirty="0"/>
            </a:br>
            <a:r>
              <a:rPr lang="en-US" sz="6401" b="1" dirty="0">
                <a:solidFill>
                  <a:schemeClr val="bg1"/>
                </a:solidFill>
                <a:latin typeface="Arial" pitchFamily="34" charset="0"/>
                <a:cs typeface="Arial" pitchFamily="34" charset="0"/>
              </a:rPr>
              <a:t>List Author Name(s)</a:t>
            </a:r>
            <a:br>
              <a:rPr lang="en-US" sz="6401" b="1" dirty="0">
                <a:solidFill>
                  <a:schemeClr val="bg1"/>
                </a:solidFill>
                <a:latin typeface="Arial" pitchFamily="34" charset="0"/>
                <a:cs typeface="Arial" pitchFamily="34" charset="0"/>
              </a:rPr>
            </a:br>
            <a:r>
              <a:rPr lang="en-US" sz="6401"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696686"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Abstract or Introduction</a:t>
            </a:r>
            <a:endParaRPr lang="en-US" dirty="0"/>
          </a:p>
        </p:txBody>
      </p:sp>
      <p:sp>
        <p:nvSpPr>
          <p:cNvPr id="24" name="Text Placeholder 23"/>
          <p:cNvSpPr>
            <a:spLocks noGrp="1"/>
          </p:cNvSpPr>
          <p:nvPr>
            <p:ph type="body" sz="quarter" idx="11" hasCustomPrompt="1"/>
          </p:nvPr>
        </p:nvSpPr>
        <p:spPr>
          <a:xfrm>
            <a:off x="696686" y="5638800"/>
            <a:ext cx="13585372" cy="8686800"/>
          </a:xfrm>
          <a:prstGeom prst="rect">
            <a:avLst/>
          </a:prstGeom>
        </p:spPr>
        <p:txBody>
          <a:bodyPr vert="horz"/>
          <a:lstStyle>
            <a:lvl1pPr marL="0" indent="0">
              <a:buNone/>
              <a:defRPr sz="4266" baseline="0"/>
            </a:lvl1pPr>
            <a:lvl2pPr marL="618036" indent="0">
              <a:buNone/>
              <a:defRPr sz="4266" baseline="0"/>
            </a:lvl2pPr>
            <a:lvl3pPr marL="1202207" indent="0">
              <a:buNone/>
              <a:defRPr sz="4266" baseline="0"/>
            </a:lvl3pPr>
            <a:lvl4pPr>
              <a:defRPr sz="4266"/>
            </a:lvl4pPr>
            <a:lvl5pPr>
              <a:defRPr sz="4266"/>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86" y="146304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Objectives</a:t>
            </a:r>
            <a:endParaRPr lang="en-US" dirty="0"/>
          </a:p>
        </p:txBody>
      </p:sp>
      <p:sp>
        <p:nvSpPr>
          <p:cNvPr id="26" name="Text Placeholder 23"/>
          <p:cNvSpPr>
            <a:spLocks noGrp="1"/>
          </p:cNvSpPr>
          <p:nvPr>
            <p:ph type="body" sz="quarter" idx="13" hasCustomPrompt="1"/>
          </p:nvPr>
        </p:nvSpPr>
        <p:spPr>
          <a:xfrm>
            <a:off x="696686" y="160020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86"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Methods</a:t>
            </a:r>
            <a:endParaRPr lang="en-US" dirty="0"/>
          </a:p>
        </p:txBody>
      </p:sp>
      <p:sp>
        <p:nvSpPr>
          <p:cNvPr id="28" name="Text Placeholder 23"/>
          <p:cNvSpPr>
            <a:spLocks noGrp="1"/>
          </p:cNvSpPr>
          <p:nvPr>
            <p:ph type="body" sz="quarter" idx="15" hasCustomPrompt="1"/>
          </p:nvPr>
        </p:nvSpPr>
        <p:spPr>
          <a:xfrm>
            <a:off x="696686" y="249936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5152915"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Results</a:t>
            </a:r>
            <a:endParaRPr lang="en-US" dirty="0"/>
          </a:p>
        </p:txBody>
      </p:sp>
      <p:sp>
        <p:nvSpPr>
          <p:cNvPr id="30" name="Text Placeholder 23"/>
          <p:cNvSpPr>
            <a:spLocks noGrp="1"/>
          </p:cNvSpPr>
          <p:nvPr>
            <p:ph type="body" sz="quarter" idx="17"/>
          </p:nvPr>
        </p:nvSpPr>
        <p:spPr>
          <a:xfrm>
            <a:off x="29609143" y="24993600"/>
            <a:ext cx="13585372" cy="73152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29609143"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Conclusion</a:t>
            </a:r>
            <a:endParaRPr lang="en-US" dirty="0"/>
          </a:p>
        </p:txBody>
      </p:sp>
      <p:sp>
        <p:nvSpPr>
          <p:cNvPr id="32" name="Text Placeholder 23"/>
          <p:cNvSpPr>
            <a:spLocks noGrp="1"/>
          </p:cNvSpPr>
          <p:nvPr>
            <p:ph type="body" sz="quarter" idx="19"/>
          </p:nvPr>
        </p:nvSpPr>
        <p:spPr>
          <a:xfrm>
            <a:off x="29609143" y="5638800"/>
            <a:ext cx="13585372" cy="176784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29609143"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References</a:t>
            </a:r>
            <a:endParaRPr lang="en-US" dirty="0"/>
          </a:p>
        </p:txBody>
      </p:sp>
      <p:sp>
        <p:nvSpPr>
          <p:cNvPr id="34" name="Text Placeholder 23"/>
          <p:cNvSpPr>
            <a:spLocks noGrp="1"/>
          </p:cNvSpPr>
          <p:nvPr>
            <p:ph type="body" sz="quarter" idx="21" hasCustomPrompt="1"/>
          </p:nvPr>
        </p:nvSpPr>
        <p:spPr>
          <a:xfrm>
            <a:off x="15152915" y="5638800"/>
            <a:ext cx="13585372" cy="26670000"/>
          </a:xfrm>
          <a:prstGeom prst="rect">
            <a:avLst/>
          </a:prstGeom>
        </p:spPr>
        <p:txBody>
          <a:bodyPr vert="horz"/>
          <a:lstStyle>
            <a:lvl1pPr marL="0" indent="0">
              <a:buNone/>
              <a:defRPr sz="4266" baseline="0"/>
            </a:lvl1pPr>
            <a:lvl2pPr marL="618036" indent="0">
              <a:buNone/>
              <a:defRPr sz="4266"/>
            </a:lvl2pPr>
            <a:lvl3pPr>
              <a:defRPr sz="4266"/>
            </a:lvl3pPr>
            <a:lvl4pPr>
              <a:defRPr sz="4266"/>
            </a:lvl4pPr>
            <a:lvl5pPr>
              <a:defRPr sz="4266"/>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1"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7" name="Picture Placeholder 35"/>
          <p:cNvSpPr>
            <a:spLocks noGrp="1"/>
          </p:cNvSpPr>
          <p:nvPr>
            <p:ph type="pic" sz="quarter" idx="23" hasCustomPrompt="1"/>
          </p:nvPr>
        </p:nvSpPr>
        <p:spPr>
          <a:xfrm>
            <a:off x="39711087"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9" name="Chart Placeholder 38"/>
          <p:cNvSpPr>
            <a:spLocks noGrp="1"/>
          </p:cNvSpPr>
          <p:nvPr>
            <p:ph type="chart" sz="quarter" idx="24"/>
          </p:nvPr>
        </p:nvSpPr>
        <p:spPr>
          <a:xfrm>
            <a:off x="16197943" y="16154400"/>
            <a:ext cx="11495315" cy="6705600"/>
          </a:xfrm>
          <a:prstGeom prst="rect">
            <a:avLst/>
          </a:prstGeom>
        </p:spPr>
        <p:txBody>
          <a:bodyPr vert="horz"/>
          <a:lstStyle>
            <a:lvl1pPr marL="0" indent="0">
              <a:buNone/>
              <a:defRPr sz="4266"/>
            </a:lvl1pPr>
          </a:lstStyle>
          <a:p>
            <a:endParaRPr lang="en-US" dirty="0"/>
          </a:p>
        </p:txBody>
      </p:sp>
      <p:sp>
        <p:nvSpPr>
          <p:cNvPr id="40" name="Chart Placeholder 38"/>
          <p:cNvSpPr>
            <a:spLocks noGrp="1"/>
          </p:cNvSpPr>
          <p:nvPr>
            <p:ph type="chart" sz="quarter" idx="25"/>
          </p:nvPr>
        </p:nvSpPr>
        <p:spPr>
          <a:xfrm>
            <a:off x="16197943" y="24536400"/>
            <a:ext cx="11495315" cy="6705600"/>
          </a:xfrm>
          <a:prstGeom prst="rect">
            <a:avLst/>
          </a:prstGeom>
        </p:spPr>
        <p:txBody>
          <a:bodyPr vert="horz"/>
          <a:lstStyle>
            <a:lvl1pPr marL="0" indent="0">
              <a:buNone/>
              <a:defRPr sz="4266"/>
            </a:lvl1pPr>
          </a:lstStyle>
          <a:p>
            <a:endParaRPr lang="en-US" dirty="0"/>
          </a:p>
        </p:txBody>
      </p:sp>
      <p:pic>
        <p:nvPicPr>
          <p:cNvPr id="4" name="Picture 3"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59431" y="32402874"/>
            <a:ext cx="3135085" cy="4389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433702" rtl="0" eaLnBrk="1" latinLnBrk="0" hangingPunct="1">
        <a:spcBef>
          <a:spcPct val="0"/>
        </a:spcBef>
        <a:buNone/>
        <a:defRPr sz="26132" kern="1200">
          <a:solidFill>
            <a:schemeClr val="tx1"/>
          </a:solidFill>
          <a:latin typeface="+mj-lt"/>
          <a:ea typeface="+mj-ea"/>
          <a:cs typeface="+mj-cs"/>
        </a:defRPr>
      </a:lvl1pPr>
    </p:titleStyle>
    <p:bodyStyle>
      <a:lvl1pPr marL="2037639" indent="-2037639" algn="l" defTabSz="5433702" rtl="0" eaLnBrk="1" latinLnBrk="0" hangingPunct="1">
        <a:spcBef>
          <a:spcPct val="20000"/>
        </a:spcBef>
        <a:buFont typeface="Arial" pitchFamily="34" charset="0"/>
        <a:buChar char="•"/>
        <a:defRPr sz="18932" kern="1200">
          <a:solidFill>
            <a:schemeClr val="tx1"/>
          </a:solidFill>
          <a:latin typeface="+mn-lt"/>
          <a:ea typeface="+mn-ea"/>
          <a:cs typeface="+mn-cs"/>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p:bodyStyle>
    <p:otherStyle>
      <a:defPPr>
        <a:defRPr lang="en-US"/>
      </a:defPPr>
      <a:lvl1pPr marL="0" algn="l" defTabSz="5433702" rtl="0" eaLnBrk="1" latinLnBrk="0" hangingPunct="1">
        <a:defRPr sz="10665" kern="1200">
          <a:solidFill>
            <a:schemeClr val="tx1"/>
          </a:solidFill>
          <a:latin typeface="+mn-lt"/>
          <a:ea typeface="+mn-ea"/>
          <a:cs typeface="+mn-cs"/>
        </a:defRPr>
      </a:lvl1pPr>
      <a:lvl2pPr marL="2716850" algn="l" defTabSz="5433702" rtl="0" eaLnBrk="1" latinLnBrk="0" hangingPunct="1">
        <a:defRPr sz="10665" kern="1200">
          <a:solidFill>
            <a:schemeClr val="tx1"/>
          </a:solidFill>
          <a:latin typeface="+mn-lt"/>
          <a:ea typeface="+mn-ea"/>
          <a:cs typeface="+mn-cs"/>
        </a:defRPr>
      </a:lvl2pPr>
      <a:lvl3pPr marL="5433702" algn="l" defTabSz="5433702" rtl="0" eaLnBrk="1" latinLnBrk="0" hangingPunct="1">
        <a:defRPr sz="10665" kern="1200">
          <a:solidFill>
            <a:schemeClr val="tx1"/>
          </a:solidFill>
          <a:latin typeface="+mn-lt"/>
          <a:ea typeface="+mn-ea"/>
          <a:cs typeface="+mn-cs"/>
        </a:defRPr>
      </a:lvl3pPr>
      <a:lvl4pPr marL="8150555" algn="l" defTabSz="5433702" rtl="0" eaLnBrk="1" latinLnBrk="0" hangingPunct="1">
        <a:defRPr sz="10665" kern="1200">
          <a:solidFill>
            <a:schemeClr val="tx1"/>
          </a:solidFill>
          <a:latin typeface="+mn-lt"/>
          <a:ea typeface="+mn-ea"/>
          <a:cs typeface="+mn-cs"/>
        </a:defRPr>
      </a:lvl4pPr>
      <a:lvl5pPr marL="10867407" algn="l" defTabSz="5433702" rtl="0" eaLnBrk="1" latinLnBrk="0" hangingPunct="1">
        <a:defRPr sz="10665" kern="1200">
          <a:solidFill>
            <a:schemeClr val="tx1"/>
          </a:solidFill>
          <a:latin typeface="+mn-lt"/>
          <a:ea typeface="+mn-ea"/>
          <a:cs typeface="+mn-cs"/>
        </a:defRPr>
      </a:lvl5pPr>
      <a:lvl6pPr marL="13584257" algn="l" defTabSz="5433702" rtl="0" eaLnBrk="1" latinLnBrk="0" hangingPunct="1">
        <a:defRPr sz="10665" kern="1200">
          <a:solidFill>
            <a:schemeClr val="tx1"/>
          </a:solidFill>
          <a:latin typeface="+mn-lt"/>
          <a:ea typeface="+mn-ea"/>
          <a:cs typeface="+mn-cs"/>
        </a:defRPr>
      </a:lvl6pPr>
      <a:lvl7pPr marL="16301109" algn="l" defTabSz="5433702" rtl="0" eaLnBrk="1" latinLnBrk="0" hangingPunct="1">
        <a:defRPr sz="10665" kern="1200">
          <a:solidFill>
            <a:schemeClr val="tx1"/>
          </a:solidFill>
          <a:latin typeface="+mn-lt"/>
          <a:ea typeface="+mn-ea"/>
          <a:cs typeface="+mn-cs"/>
        </a:defRPr>
      </a:lvl7pPr>
      <a:lvl8pPr marL="19017959" algn="l" defTabSz="5433702" rtl="0" eaLnBrk="1" latinLnBrk="0" hangingPunct="1">
        <a:defRPr sz="10665" kern="1200">
          <a:solidFill>
            <a:schemeClr val="tx1"/>
          </a:solidFill>
          <a:latin typeface="+mn-lt"/>
          <a:ea typeface="+mn-ea"/>
          <a:cs typeface="+mn-cs"/>
        </a:defRPr>
      </a:lvl8pPr>
      <a:lvl9pPr marL="21734813" algn="l" defTabSz="5433702" rtl="0" eaLnBrk="1" latinLnBrk="0" hangingPunct="1">
        <a:defRPr sz="10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371/journal.pcbi.1004648" TargetMode="Externa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doi.org/10.1038/s41593-018-0147-8" TargetMode="External"/><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hyperlink" Target="https://doi.org/10.1038/s41467-019-13632-1" TargetMode="External"/><Relationship Id="rId19"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hyperlink" Target="https://doi.org/10.1016/j.neuron.2011.02.027" TargetMode="External"/><Relationship Id="rId14" Type="http://schemas.openxmlformats.org/officeDocument/2006/relationships/image" Target="../media/image9.pn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solidFill>
            <a:srgbClr val="C00000"/>
          </a:solidFill>
          <a:ln>
            <a:solidFill>
              <a:srgbClr val="C00000"/>
            </a:solidFill>
          </a:ln>
        </p:spPr>
        <p:txBody>
          <a:bodyPr/>
          <a:lstStyle/>
          <a:p>
            <a:r>
              <a:rPr lang="en-US" sz="5400" dirty="0"/>
              <a:t>The role of model uncertainty in the arbitration between model-based and model-free reinforcement learning</a:t>
            </a:r>
            <a:br>
              <a:rPr lang="en-US" sz="5400" dirty="0"/>
            </a:br>
            <a:r>
              <a:rPr lang="en-US" sz="5400" dirty="0" err="1"/>
              <a:t>Jiachen</a:t>
            </a:r>
            <a:r>
              <a:rPr lang="en-US" sz="5400" dirty="0"/>
              <a:t> Liu* and </a:t>
            </a:r>
            <a:r>
              <a:rPr lang="en-US" sz="5400" dirty="0" err="1"/>
              <a:t>Siyu</a:t>
            </a:r>
            <a:r>
              <a:rPr lang="en-US" sz="5400" dirty="0"/>
              <a:t> Wang**</a:t>
            </a:r>
            <a:br>
              <a:rPr lang="en-US" sz="5400" dirty="0"/>
            </a:br>
            <a:r>
              <a:rPr lang="en-US" sz="5400" dirty="0"/>
              <a:t>*Neuroscience and Cognitive Science, University of Maryland, College Park</a:t>
            </a:r>
            <a:br>
              <a:rPr lang="en-US" sz="5400" dirty="0"/>
            </a:br>
            <a:r>
              <a:rPr lang="en-US" sz="5400" dirty="0"/>
              <a:t>**Laboratory of Neuropsychology, NIH</a:t>
            </a:r>
          </a:p>
        </p:txBody>
      </p:sp>
      <p:sp>
        <p:nvSpPr>
          <p:cNvPr id="20" name="Text Placeholder 19"/>
          <p:cNvSpPr>
            <a:spLocks noGrp="1"/>
          </p:cNvSpPr>
          <p:nvPr>
            <p:ph type="body" sz="quarter" idx="10"/>
          </p:nvPr>
        </p:nvSpPr>
        <p:spPr>
          <a:solidFill>
            <a:srgbClr val="C00000"/>
          </a:solidFill>
          <a:ln>
            <a:solidFill>
              <a:srgbClr val="C00000"/>
            </a:solidFill>
          </a:ln>
        </p:spPr>
        <p:txBody>
          <a:bodyPr/>
          <a:lstStyle/>
          <a:p>
            <a:r>
              <a:rPr lang="en-US" dirty="0"/>
              <a:t>Abstract</a:t>
            </a:r>
          </a:p>
        </p:txBody>
      </p:sp>
      <p:sp>
        <p:nvSpPr>
          <p:cNvPr id="21" name="Text Placeholder 20"/>
          <p:cNvSpPr>
            <a:spLocks noGrp="1"/>
          </p:cNvSpPr>
          <p:nvPr>
            <p:ph type="body" sz="quarter" idx="11"/>
          </p:nvPr>
        </p:nvSpPr>
        <p:spPr>
          <a:xfrm>
            <a:off x="696686" y="5638800"/>
            <a:ext cx="13585372" cy="16403048"/>
          </a:xfrm>
        </p:spPr>
        <p:txBody>
          <a:bodyPr/>
          <a:lstStyle/>
          <a:p>
            <a:r>
              <a:rPr lang="en-US" sz="2800" dirty="0"/>
              <a:t>Humans and animals sometimes build models of the world to facilitate flexible behavior. In Model-based (MB) reinforcement learning, agents utilize internal predictions of the environment (e.g., estimate of state transitions) in action selection. In model-free (MF) reinforcement learning, instrumental actions are learned without using environment models. The arbitration between MB and MF systems has been studied from the perspective of a cost-benefit tradeoff between computational expenses and model flexibility. It has been suggested that when exogenous state-transition uncertainty is high, humans tend to resort to MF strategies (Kim et al., 2019). However, it is unclear how endogenous estimate of uncertainty modulates the arbitration between MB and MF systems. In this work, we investigated how artificial recurrent network agents arbitrate between MB and MF systems using a modified version of the two-step task (</a:t>
            </a:r>
            <a:r>
              <a:rPr lang="en-US" sz="2800" dirty="0" err="1"/>
              <a:t>Akam</a:t>
            </a:r>
            <a:r>
              <a:rPr lang="en-US" sz="2800" dirty="0"/>
              <a:t> et al., 2015). In our modified task, true environmental states are partially observable and ambiguous. Unlike in most previous variations of the two-step task in which an optimal MB agent outperforms an optimal MF agent, in our task, MF agent outperforms MB when state ambiguity is high. This allowed us to train a network model which flexibly displayed MB behavior when state ambiguity is low, and MF behavior when ambiguity is high. By examining endogenous estimates of state-transition uncertainty in the network, we explored the role of state-transition uncertainty in the arbitration between MB and MF RL.</a:t>
            </a:r>
          </a:p>
        </p:txBody>
      </p:sp>
      <p:sp>
        <p:nvSpPr>
          <p:cNvPr id="22" name="Text Placeholder 21"/>
          <p:cNvSpPr>
            <a:spLocks noGrp="1"/>
          </p:cNvSpPr>
          <p:nvPr>
            <p:ph type="body" sz="quarter" idx="12"/>
          </p:nvPr>
        </p:nvSpPr>
        <p:spPr>
          <a:xfrm>
            <a:off x="732545" y="13490662"/>
            <a:ext cx="13585371" cy="1124948"/>
          </a:xfrm>
          <a:solidFill>
            <a:srgbClr val="C00000"/>
          </a:solidFill>
          <a:ln>
            <a:solidFill>
              <a:srgbClr val="C00000"/>
            </a:solidFill>
          </a:ln>
        </p:spPr>
        <p:txBody>
          <a:bodyPr/>
          <a:lstStyle/>
          <a:p>
            <a:r>
              <a:rPr lang="en-US" dirty="0"/>
              <a:t>Methods</a:t>
            </a:r>
          </a:p>
        </p:txBody>
      </p:sp>
      <p:sp>
        <p:nvSpPr>
          <p:cNvPr id="23" name="Text Placeholder 22"/>
          <p:cNvSpPr>
            <a:spLocks noGrp="1"/>
          </p:cNvSpPr>
          <p:nvPr>
            <p:ph type="body" sz="quarter" idx="13"/>
          </p:nvPr>
        </p:nvSpPr>
        <p:spPr>
          <a:xfrm>
            <a:off x="732545" y="14840976"/>
            <a:ext cx="13585372" cy="9753600"/>
          </a:xfrm>
        </p:spPr>
        <p:txBody>
          <a:bodyPr/>
          <a:lstStyle/>
          <a:p>
            <a:r>
              <a:rPr lang="en-US" altLang="zh-CN" sz="2800" dirty="0">
                <a:ea typeface="DengXian" panose="02010600030101010101" pitchFamily="2" charset="-122"/>
                <a:cs typeface="Times New Roman" panose="02020603050405020304" pitchFamily="18" charset="0"/>
              </a:rPr>
              <a:t>The experiment uses a modified two-step task design</a:t>
            </a:r>
            <a:r>
              <a:rPr lang="zh-CN" altLang="zh-CN" sz="2800" dirty="0">
                <a:cs typeface="Times New Roman" panose="02020603050405020304" pitchFamily="18" charset="0"/>
              </a:rPr>
              <a:t> </a:t>
            </a:r>
            <a:r>
              <a:rPr lang="en-US" altLang="zh-CN" sz="2800" dirty="0">
                <a:cs typeface="Times New Roman" panose="02020603050405020304" pitchFamily="18" charset="0"/>
              </a:rPr>
              <a:t>with partial observability. An actor critic framework with long-short term memory (LSTM) feature extraction layers (Wang et al., 2018) is trained to learn this task. At each time step, the reward, action and the observed arrived second stage state in the previous time step are fed into the neural network for action decision of the current time step. </a:t>
            </a:r>
            <a:r>
              <a:rPr lang="en-US" sz="2800" dirty="0">
                <a:cs typeface="Times New Roman" panose="02020603050405020304" pitchFamily="18" charset="0"/>
              </a:rPr>
              <a:t>The data likelihood of the behavior of the trained A2C agent is computed using a model-free Q learning agent and its model-based counterpart to examine under what circumstances the A2C agent’s behavior would more resemble the behavior of a model-free vs model-based agent.</a:t>
            </a:r>
            <a:r>
              <a:rPr lang="zh-CN" altLang="en-US" sz="2800" dirty="0">
                <a:cs typeface="Times New Roman" panose="02020603050405020304" pitchFamily="18" charset="0"/>
              </a:rPr>
              <a:t> </a:t>
            </a:r>
            <a:r>
              <a:rPr lang="en-US" sz="2800" dirty="0">
                <a:cs typeface="Times New Roman" panose="02020603050405020304" pitchFamily="18" charset="0"/>
              </a:rPr>
              <a:t>A logistic regression classifier is</a:t>
            </a:r>
            <a:r>
              <a:rPr lang="zh-CN" altLang="en-US" sz="2800" dirty="0">
                <a:cs typeface="Times New Roman" panose="02020603050405020304" pitchFamily="18" charset="0"/>
              </a:rPr>
              <a:t> </a:t>
            </a:r>
            <a:r>
              <a:rPr lang="en-US" altLang="zh-CN" sz="2800" dirty="0">
                <a:cs typeface="Times New Roman" panose="02020603050405020304" pitchFamily="18" charset="0"/>
              </a:rPr>
              <a:t>trained </a:t>
            </a:r>
            <a:r>
              <a:rPr lang="en-US" sz="2800" dirty="0">
                <a:cs typeface="Times New Roman" panose="02020603050405020304" pitchFamily="18" charset="0"/>
              </a:rPr>
              <a:t>to predict high-reward state and state transition context based on the hidden state activity of the LSTM cells.</a:t>
            </a:r>
          </a:p>
          <a:p>
            <a:r>
              <a:rPr lang="en-US" sz="2800" dirty="0">
                <a:cs typeface="Times New Roman" panose="02020603050405020304" pitchFamily="18" charset="0"/>
              </a:rPr>
              <a:t>LSTM cell activities were projected onto the first 20 principal components. The integral of the time derivative of the neuron activities along the direction that maximally separates ipsilateral and contralateral state transition blocks is computed to plot the energy landscape to reveal the attractor dynamics.</a:t>
            </a:r>
          </a:p>
          <a:p>
            <a:endParaRPr lang="en-US" sz="2800"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15"/>
              </p:nvPr>
            </p:nvSpPr>
            <p:spPr>
              <a:xfrm>
                <a:off x="696686" y="27305000"/>
                <a:ext cx="13585371" cy="5003800"/>
              </a:xfrm>
            </p:spPr>
            <p:txBody>
              <a:bodyPr/>
              <a:lstStyle/>
              <a:p>
                <a:r>
                  <a:rPr lang="en-US" altLang="zh-CN" sz="3200" kern="100" dirty="0">
                    <a:ea typeface="DengXian" panose="02010600030101010101" pitchFamily="2" charset="-122"/>
                  </a:rPr>
                  <a:t>Fig.1 The task structure of the modified two-step task. The black component corresponds to the state transition dynamics of the task. The common state transition rate is the probability of arriving at the state that one intends to go, with the remaining probability being the rare transition rate, which is the probability of arriving at the state that is unintended. The blue component corresponds to observation emission. With probability p(ambiguity), the observed state is randomly drawn from state </a:t>
                </a:r>
                <a14:m>
                  <m:oMath xmlns:m="http://schemas.openxmlformats.org/officeDocument/2006/math">
                    <m:sSup>
                      <m:sSupPr>
                        <m:ctrlPr>
                          <a:rPr lang="zh-CN" altLang="zh-CN" sz="3200" i="1" kern="100">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DengXian" panose="02010600030101010101" pitchFamily="2" charset="-122"/>
                          </a:rPr>
                          <m:t>𝑠</m:t>
                        </m:r>
                      </m:e>
                      <m:sup>
                        <m:r>
                          <a:rPr lang="en-US" altLang="zh-CN" sz="3200" i="1" kern="100">
                            <a:latin typeface="Cambria Math" panose="02040503050406030204" pitchFamily="18" charset="0"/>
                            <a:ea typeface="DengXian" panose="02010600030101010101" pitchFamily="2" charset="-122"/>
                          </a:rPr>
                          <m:t>1</m:t>
                        </m:r>
                      </m:sup>
                    </m:sSup>
                  </m:oMath>
                </a14:m>
                <a:r>
                  <a:rPr lang="en-US" altLang="zh-CN" sz="3200" kern="100" dirty="0">
                    <a:ea typeface="DengXian" panose="02010600030101010101" pitchFamily="2" charset="-122"/>
                  </a:rPr>
                  <a:t> and </a:t>
                </a:r>
                <a14:m>
                  <m:oMath xmlns:m="http://schemas.openxmlformats.org/officeDocument/2006/math">
                    <m:sSup>
                      <m:sSupPr>
                        <m:ctrlPr>
                          <a:rPr lang="zh-CN" altLang="zh-CN" sz="3200" i="1" kern="100">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DengXian" panose="02010600030101010101" pitchFamily="2" charset="-122"/>
                          </a:rPr>
                          <m:t>𝑠</m:t>
                        </m:r>
                      </m:e>
                      <m:sup>
                        <m:r>
                          <a:rPr lang="en-US" altLang="zh-CN" sz="3200" i="1" kern="100">
                            <a:latin typeface="Cambria Math" panose="02040503050406030204" pitchFamily="18" charset="0"/>
                            <a:ea typeface="DengXian" panose="02010600030101010101" pitchFamily="2" charset="-122"/>
                          </a:rPr>
                          <m:t>2</m:t>
                        </m:r>
                      </m:sup>
                    </m:sSup>
                  </m:oMath>
                </a14:m>
                <a:r>
                  <a:rPr lang="en-US" altLang="zh-CN" sz="3200" kern="100" dirty="0">
                    <a:ea typeface="DengXian" panose="02010600030101010101" pitchFamily="2" charset="-122"/>
                  </a:rPr>
                  <a:t>, and with probability 1-p(ambiguity), the observed state matches with the true state. The red and green component corresponds to the reward assignment corresponding to true state </a:t>
                </a:r>
                <a14:m>
                  <m:oMath xmlns:m="http://schemas.openxmlformats.org/officeDocument/2006/math">
                    <m:sSup>
                      <m:sSupPr>
                        <m:ctrlPr>
                          <a:rPr lang="zh-CN" altLang="zh-CN" sz="3200" i="1" kern="100">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DengXian" panose="02010600030101010101" pitchFamily="2" charset="-122"/>
                          </a:rPr>
                          <m:t>𝑠</m:t>
                        </m:r>
                      </m:e>
                      <m:sup>
                        <m:r>
                          <a:rPr lang="en-US" altLang="zh-CN" sz="3200" i="1" kern="100">
                            <a:latin typeface="Cambria Math" panose="02040503050406030204" pitchFamily="18" charset="0"/>
                            <a:ea typeface="DengXian" panose="02010600030101010101" pitchFamily="2" charset="-122"/>
                          </a:rPr>
                          <m:t>1</m:t>
                        </m:r>
                      </m:sup>
                    </m:sSup>
                  </m:oMath>
                </a14:m>
                <a:r>
                  <a:rPr lang="en-US" altLang="zh-CN" sz="3200" kern="100" dirty="0">
                    <a:ea typeface="DengXian" panose="02010600030101010101" pitchFamily="2" charset="-122"/>
                  </a:rPr>
                  <a:t> and </a:t>
                </a:r>
                <a14:m>
                  <m:oMath xmlns:m="http://schemas.openxmlformats.org/officeDocument/2006/math">
                    <m:sSup>
                      <m:sSupPr>
                        <m:ctrlPr>
                          <a:rPr lang="zh-CN" altLang="zh-CN" sz="3200" i="1" kern="100">
                            <a:latin typeface="Cambria Math" panose="02040503050406030204" pitchFamily="18" charset="0"/>
                            <a:ea typeface="Cambria Math" panose="02040503050406030204" pitchFamily="18" charset="0"/>
                          </a:rPr>
                        </m:ctrlPr>
                      </m:sSupPr>
                      <m:e>
                        <m:r>
                          <a:rPr lang="en-US" altLang="zh-CN" sz="3200" i="1" kern="100">
                            <a:latin typeface="Cambria Math" panose="02040503050406030204" pitchFamily="18" charset="0"/>
                            <a:ea typeface="DengXian" panose="02010600030101010101" pitchFamily="2" charset="-122"/>
                          </a:rPr>
                          <m:t>𝑠</m:t>
                        </m:r>
                      </m:e>
                      <m:sup>
                        <m:r>
                          <a:rPr lang="en-US" altLang="zh-CN" sz="3200" i="1" kern="100">
                            <a:latin typeface="Cambria Math" panose="02040503050406030204" pitchFamily="18" charset="0"/>
                            <a:ea typeface="DengXian" panose="02010600030101010101" pitchFamily="2" charset="-122"/>
                          </a:rPr>
                          <m:t>2</m:t>
                        </m:r>
                      </m:sup>
                    </m:sSup>
                  </m:oMath>
                </a14:m>
                <a:r>
                  <a:rPr lang="en-US" altLang="zh-CN" sz="3200" kern="100" dirty="0">
                    <a:ea typeface="DengXian" panose="02010600030101010101" pitchFamily="2" charset="-122"/>
                  </a:rPr>
                  <a:t>, with the reward probability trace for one block plotted as an example.</a:t>
                </a:r>
                <a:endParaRPr lang="zh-CN" altLang="zh-CN" sz="3200" kern="100" dirty="0">
                  <a:ea typeface="DengXian" panose="02010600030101010101" pitchFamily="2" charset="-122"/>
                </a:endParaRPr>
              </a:p>
              <a:p>
                <a:endParaRPr lang="en-US" sz="3200" dirty="0"/>
              </a:p>
            </p:txBody>
          </p:sp>
        </mc:Choice>
        <mc:Fallback>
          <p:sp>
            <p:nvSpPr>
              <p:cNvPr id="25" name="Text Placeholder 24"/>
              <p:cNvSpPr>
                <a:spLocks noGrp="1" noRot="1" noChangeAspect="1" noMove="1" noResize="1" noEditPoints="1" noAdjustHandles="1" noChangeArrowheads="1" noChangeShapeType="1" noTextEdit="1"/>
              </p:cNvSpPr>
              <p:nvPr>
                <p:ph type="body" sz="quarter" idx="15"/>
              </p:nvPr>
            </p:nvSpPr>
            <p:spPr>
              <a:xfrm>
                <a:off x="696686" y="27305000"/>
                <a:ext cx="13585371" cy="5003800"/>
              </a:xfrm>
              <a:blipFill>
                <a:blip r:embed="rId3"/>
                <a:stretch>
                  <a:fillRect l="-1120" t="-1519" r="-1214" b="-3291"/>
                </a:stretch>
              </a:blipFill>
            </p:spPr>
            <p:txBody>
              <a:bodyPr/>
              <a:lstStyle/>
              <a:p>
                <a:r>
                  <a:rPr lang="zh-CN" altLang="en-US">
                    <a:noFill/>
                  </a:rPr>
                  <a:t> </a:t>
                </a:r>
              </a:p>
            </p:txBody>
          </p:sp>
        </mc:Fallback>
      </mc:AlternateContent>
      <p:sp>
        <p:nvSpPr>
          <p:cNvPr id="26" name="Text Placeholder 25"/>
          <p:cNvSpPr>
            <a:spLocks noGrp="1"/>
          </p:cNvSpPr>
          <p:nvPr>
            <p:ph type="body" sz="quarter" idx="16"/>
          </p:nvPr>
        </p:nvSpPr>
        <p:spPr>
          <a:xfrm>
            <a:off x="15175415" y="4267200"/>
            <a:ext cx="12808850" cy="1124937"/>
          </a:xfrm>
          <a:solidFill>
            <a:srgbClr val="C00000"/>
          </a:solidFill>
          <a:ln>
            <a:solidFill>
              <a:srgbClr val="C00000"/>
            </a:solidFill>
          </a:ln>
        </p:spPr>
        <p:txBody>
          <a:bodyPr/>
          <a:lstStyle/>
          <a:p>
            <a:r>
              <a:rPr lang="en-US" dirty="0"/>
              <a:t>Results</a:t>
            </a:r>
          </a:p>
        </p:txBody>
      </p:sp>
      <p:sp>
        <p:nvSpPr>
          <p:cNvPr id="28" name="Text Placeholder 27"/>
          <p:cNvSpPr>
            <a:spLocks noGrp="1"/>
          </p:cNvSpPr>
          <p:nvPr>
            <p:ph type="body" sz="quarter" idx="18"/>
          </p:nvPr>
        </p:nvSpPr>
        <p:spPr>
          <a:xfrm>
            <a:off x="29102065" y="18615125"/>
            <a:ext cx="14255735" cy="907121"/>
          </a:xfrm>
          <a:solidFill>
            <a:srgbClr val="C00000"/>
          </a:solidFill>
          <a:ln>
            <a:solidFill>
              <a:srgbClr val="C00000"/>
            </a:solidFill>
          </a:ln>
        </p:spPr>
        <p:txBody>
          <a:bodyPr/>
          <a:lstStyle/>
          <a:p>
            <a:r>
              <a:rPr lang="en-US" dirty="0"/>
              <a:t>Conclusion</a:t>
            </a:r>
          </a:p>
        </p:txBody>
      </p:sp>
      <p:sp>
        <p:nvSpPr>
          <p:cNvPr id="30" name="Text Placeholder 29"/>
          <p:cNvSpPr>
            <a:spLocks noGrp="1"/>
          </p:cNvSpPr>
          <p:nvPr>
            <p:ph type="body" sz="quarter" idx="20"/>
          </p:nvPr>
        </p:nvSpPr>
        <p:spPr>
          <a:xfrm>
            <a:off x="29247920" y="27081160"/>
            <a:ext cx="14109880" cy="935039"/>
          </a:xfrm>
          <a:solidFill>
            <a:srgbClr val="C00000"/>
          </a:solidFill>
          <a:ln>
            <a:solidFill>
              <a:srgbClr val="C00000"/>
            </a:solidFill>
          </a:ln>
        </p:spPr>
        <p:txBody>
          <a:bodyPr/>
          <a:lstStyle/>
          <a:p>
            <a:r>
              <a:rPr lang="en-US" dirty="0"/>
              <a:t>References</a:t>
            </a:r>
          </a:p>
        </p:txBody>
      </p:sp>
      <p:pic>
        <p:nvPicPr>
          <p:cNvPr id="3" name="图片占位符 2" descr="徽标&#10;&#10;描述已自动生成">
            <a:extLst>
              <a:ext uri="{FF2B5EF4-FFF2-40B4-BE49-F238E27FC236}">
                <a16:creationId xmlns:a16="http://schemas.microsoft.com/office/drawing/2014/main" id="{FA5F43ED-3E84-8DD8-8A0E-13298A4597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5649" r="5649"/>
          <a:stretch>
            <a:fillRect/>
          </a:stretch>
        </p:blipFill>
        <p:spPr>
          <a:xfrm>
            <a:off x="995323" y="954391"/>
            <a:ext cx="2808515" cy="2696174"/>
          </a:xfrm>
        </p:spPr>
      </p:pic>
      <p:pic>
        <p:nvPicPr>
          <p:cNvPr id="18" name="图片 17" descr="图示&#10;&#10;描述已自动生成">
            <a:extLst>
              <a:ext uri="{FF2B5EF4-FFF2-40B4-BE49-F238E27FC236}">
                <a16:creationId xmlns:a16="http://schemas.microsoft.com/office/drawing/2014/main" id="{C160EFD6-4E47-17AA-BD1B-E16965AD6F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6689" y="20574000"/>
            <a:ext cx="8066316" cy="6705600"/>
          </a:xfrm>
          <a:prstGeom prst="rect">
            <a:avLst/>
          </a:prstGeom>
        </p:spPr>
      </p:pic>
      <p:pic>
        <p:nvPicPr>
          <p:cNvPr id="4764" name="图片 4763" descr="图表, 折线图&#10;&#10;描述已自动生成">
            <a:extLst>
              <a:ext uri="{FF2B5EF4-FFF2-40B4-BE49-F238E27FC236}">
                <a16:creationId xmlns:a16="http://schemas.microsoft.com/office/drawing/2014/main" id="{51B04D09-46DA-E63E-D5CC-A9F6328F5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99273" y="5382426"/>
            <a:ext cx="8313050" cy="3910352"/>
          </a:xfrm>
          <a:prstGeom prst="rect">
            <a:avLst/>
          </a:prstGeom>
        </p:spPr>
      </p:pic>
      <p:pic>
        <p:nvPicPr>
          <p:cNvPr id="4768" name="图片 4767" descr="背景图案&#10;&#10;低可信度描述已自动生成">
            <a:extLst>
              <a:ext uri="{FF2B5EF4-FFF2-40B4-BE49-F238E27FC236}">
                <a16:creationId xmlns:a16="http://schemas.microsoft.com/office/drawing/2014/main" id="{25AFF71F-5162-1240-25AB-E55C88416D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90400" y="30962600"/>
            <a:ext cx="6019800" cy="1955800"/>
          </a:xfrm>
          <a:prstGeom prst="rect">
            <a:avLst/>
          </a:prstGeom>
        </p:spPr>
      </p:pic>
      <p:sp>
        <p:nvSpPr>
          <p:cNvPr id="4769" name="文本框 4768">
            <a:extLst>
              <a:ext uri="{FF2B5EF4-FFF2-40B4-BE49-F238E27FC236}">
                <a16:creationId xmlns:a16="http://schemas.microsoft.com/office/drawing/2014/main" id="{58100EB9-3569-FFF8-3CC3-3AB561E63F38}"/>
              </a:ext>
            </a:extLst>
          </p:cNvPr>
          <p:cNvSpPr txBox="1"/>
          <p:nvPr/>
        </p:nvSpPr>
        <p:spPr>
          <a:xfrm>
            <a:off x="29263161" y="28146444"/>
            <a:ext cx="13931354" cy="5632311"/>
          </a:xfrm>
          <a:prstGeom prst="rect">
            <a:avLst/>
          </a:prstGeom>
          <a:noFill/>
        </p:spPr>
        <p:txBody>
          <a:bodyPr wrap="square" rtlCol="0">
            <a:spAutoFit/>
          </a:bodyPr>
          <a:lstStyle/>
          <a:p>
            <a:pPr marL="609585" indent="-609585"/>
            <a:r>
              <a:rPr lang="en-US" altLang="zh-CN" sz="2400" kern="0" dirty="0" err="1">
                <a:latin typeface="Times New Roman" panose="02020603050405020304" pitchFamily="18" charset="0"/>
                <a:ea typeface="DengXian" panose="02010600030101010101" pitchFamily="2" charset="-122"/>
              </a:rPr>
              <a:t>Akam</a:t>
            </a:r>
            <a:r>
              <a:rPr lang="en-US" altLang="zh-CN" sz="2400" kern="0" dirty="0">
                <a:latin typeface="Times New Roman" panose="02020603050405020304" pitchFamily="18" charset="0"/>
                <a:ea typeface="DengXian" panose="02010600030101010101" pitchFamily="2" charset="-122"/>
              </a:rPr>
              <a:t>, T., Costa, R., &amp; Dayan, P. (2015). Simple Plans or Sophisticated Habits? State, Transition and Learning Interactions in the Two-Step Task. </a:t>
            </a:r>
            <a:r>
              <a:rPr lang="en-US" altLang="zh-CN" sz="2400" i="1" kern="0" dirty="0" err="1">
                <a:latin typeface="Times New Roman" panose="02020603050405020304" pitchFamily="18" charset="0"/>
                <a:ea typeface="DengXian" panose="02010600030101010101" pitchFamily="2" charset="-122"/>
              </a:rPr>
              <a:t>PLoS</a:t>
            </a:r>
            <a:r>
              <a:rPr lang="en-US" altLang="zh-CN" sz="2400" i="1" kern="0" dirty="0">
                <a:latin typeface="Times New Roman" panose="02020603050405020304" pitchFamily="18" charset="0"/>
                <a:ea typeface="DengXian" panose="02010600030101010101" pitchFamily="2" charset="-122"/>
              </a:rPr>
              <a:t> Computational Biology</a:t>
            </a:r>
            <a:r>
              <a:rPr lang="en-US" altLang="zh-CN" sz="2400" kern="0" dirty="0">
                <a:latin typeface="Times New Roman" panose="02020603050405020304" pitchFamily="18" charset="0"/>
                <a:ea typeface="DengXian" panose="02010600030101010101" pitchFamily="2" charset="-122"/>
              </a:rPr>
              <a:t>, </a:t>
            </a:r>
            <a:r>
              <a:rPr lang="en-US" altLang="zh-CN" sz="2400" i="1" kern="0" dirty="0">
                <a:latin typeface="Times New Roman" panose="02020603050405020304" pitchFamily="18" charset="0"/>
                <a:ea typeface="DengXian" panose="02010600030101010101" pitchFamily="2" charset="-122"/>
              </a:rPr>
              <a:t>11</a:t>
            </a:r>
            <a:r>
              <a:rPr lang="en-US" altLang="zh-CN" sz="2400" kern="0" dirty="0">
                <a:latin typeface="Times New Roman" panose="02020603050405020304" pitchFamily="18" charset="0"/>
                <a:ea typeface="DengXian" panose="02010600030101010101" pitchFamily="2" charset="-122"/>
              </a:rPr>
              <a:t>(12), 1–25. </a:t>
            </a:r>
            <a:r>
              <a:rPr lang="en-US" altLang="zh-CN" sz="2400" kern="0" dirty="0">
                <a:latin typeface="Times New Roman" panose="02020603050405020304" pitchFamily="18" charset="0"/>
                <a:ea typeface="DengXian" panose="02010600030101010101" pitchFamily="2" charset="-122"/>
                <a:hlinkClick r:id="rId8"/>
              </a:rPr>
              <a:t>https://doi.org/10.1371/journal.pcbi.1004648</a:t>
            </a:r>
            <a:endParaRPr lang="en-US" altLang="zh-CN" sz="2400" kern="0" dirty="0">
              <a:latin typeface="Times New Roman" panose="02020603050405020304" pitchFamily="18" charset="0"/>
              <a:ea typeface="DengXian" panose="02010600030101010101" pitchFamily="2" charset="-122"/>
            </a:endParaRPr>
          </a:p>
          <a:p>
            <a:pPr marL="609585" indent="-609585"/>
            <a:r>
              <a:rPr lang="en-US" altLang="zh-CN" sz="2400" kern="0" dirty="0" err="1">
                <a:latin typeface="Times New Roman" panose="02020603050405020304" pitchFamily="18" charset="0"/>
                <a:ea typeface="DengXian" panose="02010600030101010101" pitchFamily="2" charset="-122"/>
              </a:rPr>
              <a:t>Daw</a:t>
            </a:r>
            <a:r>
              <a:rPr lang="en-US" altLang="zh-CN" sz="2400" kern="0" dirty="0">
                <a:latin typeface="Times New Roman" panose="02020603050405020304" pitchFamily="18" charset="0"/>
                <a:ea typeface="DengXian" panose="02010600030101010101" pitchFamily="2" charset="-122"/>
              </a:rPr>
              <a:t>, N. D., Gershman, S. J., Seymour, B., Dayan, P., &amp; Dolan, R. J. (2011). Model-based influences on humans’ choices and striatal prediction errors. </a:t>
            </a:r>
            <a:r>
              <a:rPr lang="en-US" altLang="zh-CN" sz="2400" i="1" kern="0" dirty="0">
                <a:latin typeface="Times New Roman" panose="02020603050405020304" pitchFamily="18" charset="0"/>
                <a:ea typeface="DengXian" panose="02010600030101010101" pitchFamily="2" charset="-122"/>
              </a:rPr>
              <a:t>Neuron</a:t>
            </a:r>
            <a:r>
              <a:rPr lang="en-US" altLang="zh-CN" sz="2400" kern="0" dirty="0">
                <a:latin typeface="Times New Roman" panose="02020603050405020304" pitchFamily="18" charset="0"/>
                <a:ea typeface="DengXian" panose="02010600030101010101" pitchFamily="2" charset="-122"/>
              </a:rPr>
              <a:t>, </a:t>
            </a:r>
            <a:r>
              <a:rPr lang="en-US" altLang="zh-CN" sz="2400" i="1" kern="0" dirty="0">
                <a:latin typeface="Times New Roman" panose="02020603050405020304" pitchFamily="18" charset="0"/>
                <a:ea typeface="DengXian" panose="02010600030101010101" pitchFamily="2" charset="-122"/>
              </a:rPr>
              <a:t>69</a:t>
            </a:r>
            <a:r>
              <a:rPr lang="en-US" altLang="zh-CN" sz="2400" kern="0" dirty="0">
                <a:latin typeface="Times New Roman" panose="02020603050405020304" pitchFamily="18" charset="0"/>
                <a:ea typeface="DengXian" panose="02010600030101010101" pitchFamily="2" charset="-122"/>
              </a:rPr>
              <a:t>(6), 1204–1215. </a:t>
            </a:r>
            <a:r>
              <a:rPr lang="en-US" altLang="zh-CN" sz="2400" kern="0" dirty="0">
                <a:latin typeface="Times New Roman" panose="02020603050405020304" pitchFamily="18" charset="0"/>
                <a:ea typeface="DengXian" panose="02010600030101010101" pitchFamily="2" charset="-122"/>
                <a:hlinkClick r:id="rId9"/>
              </a:rPr>
              <a:t>https://doi.org/10.1016/j.neuron.2011.02.027</a:t>
            </a:r>
            <a:endParaRPr lang="zh-CN" altLang="zh-CN" sz="2400" kern="100" dirty="0">
              <a:latin typeface="Times New Roman" panose="02020603050405020304" pitchFamily="18" charset="0"/>
              <a:ea typeface="DengXian" panose="02010600030101010101" pitchFamily="2" charset="-122"/>
            </a:endParaRPr>
          </a:p>
          <a:p>
            <a:pPr marL="609585" indent="-609585"/>
            <a:r>
              <a:rPr lang="en-US" altLang="zh-CN" sz="2400" kern="0" dirty="0">
                <a:latin typeface="Times New Roman" panose="02020603050405020304" pitchFamily="18" charset="0"/>
                <a:ea typeface="DengXian" panose="02010600030101010101" pitchFamily="2" charset="-122"/>
              </a:rPr>
              <a:t>Kim, D., Park, G. Y., </a:t>
            </a:r>
            <a:r>
              <a:rPr lang="en-US" altLang="zh-CN" sz="2400" kern="0" dirty="0" err="1">
                <a:latin typeface="Times New Roman" panose="02020603050405020304" pitchFamily="18" charset="0"/>
                <a:ea typeface="DengXian" panose="02010600030101010101" pitchFamily="2" charset="-122"/>
              </a:rPr>
              <a:t>O′Doherty</a:t>
            </a:r>
            <a:r>
              <a:rPr lang="en-US" altLang="zh-CN" sz="2400" kern="0" dirty="0">
                <a:latin typeface="Times New Roman" panose="02020603050405020304" pitchFamily="18" charset="0"/>
                <a:ea typeface="DengXian" panose="02010600030101010101" pitchFamily="2" charset="-122"/>
              </a:rPr>
              <a:t>, J. P., &amp; Lee, S. W. (2019). Task complexity interacts with state-space uncertainty in the arbitration between model-based and model-free learning. </a:t>
            </a:r>
            <a:r>
              <a:rPr lang="en-US" altLang="zh-CN" sz="2400" i="1" kern="0" dirty="0">
                <a:latin typeface="Times New Roman" panose="02020603050405020304" pitchFamily="18" charset="0"/>
                <a:ea typeface="DengXian" panose="02010600030101010101" pitchFamily="2" charset="-122"/>
              </a:rPr>
              <a:t>Nature Communications</a:t>
            </a:r>
            <a:r>
              <a:rPr lang="en-US" altLang="zh-CN" sz="2400" kern="0" dirty="0">
                <a:latin typeface="Times New Roman" panose="02020603050405020304" pitchFamily="18" charset="0"/>
                <a:ea typeface="DengXian" panose="02010600030101010101" pitchFamily="2" charset="-122"/>
              </a:rPr>
              <a:t>, </a:t>
            </a:r>
            <a:r>
              <a:rPr lang="en-US" altLang="zh-CN" sz="2400" i="1" kern="0" dirty="0">
                <a:latin typeface="Times New Roman" panose="02020603050405020304" pitchFamily="18" charset="0"/>
                <a:ea typeface="DengXian" panose="02010600030101010101" pitchFamily="2" charset="-122"/>
              </a:rPr>
              <a:t>10</a:t>
            </a:r>
            <a:r>
              <a:rPr lang="en-US" altLang="zh-CN" sz="2400" kern="0" dirty="0">
                <a:latin typeface="Times New Roman" panose="02020603050405020304" pitchFamily="18" charset="0"/>
                <a:ea typeface="DengXian" panose="02010600030101010101" pitchFamily="2" charset="-122"/>
              </a:rPr>
              <a:t>(1). </a:t>
            </a:r>
            <a:r>
              <a:rPr lang="en-US" altLang="zh-CN" sz="2400" kern="0" dirty="0">
                <a:latin typeface="Times New Roman" panose="02020603050405020304" pitchFamily="18" charset="0"/>
                <a:ea typeface="DengXian" panose="02010600030101010101" pitchFamily="2" charset="-122"/>
                <a:hlinkClick r:id="rId10"/>
              </a:rPr>
              <a:t>https://doi.org/10.1038/s41467-019-13632-1</a:t>
            </a:r>
            <a:endParaRPr lang="en-US" altLang="zh-CN" sz="2400" kern="0" dirty="0">
              <a:latin typeface="Times New Roman" panose="02020603050405020304" pitchFamily="18" charset="0"/>
              <a:ea typeface="DengXian" panose="02010600030101010101" pitchFamily="2" charset="-122"/>
            </a:endParaRPr>
          </a:p>
          <a:p>
            <a:pPr marL="609585" indent="-609585"/>
            <a:r>
              <a:rPr lang="en-US" altLang="zh-CN" sz="2400" kern="0" dirty="0">
                <a:latin typeface="Times New Roman" panose="02020603050405020304" pitchFamily="18" charset="0"/>
                <a:ea typeface="DengXian" panose="02010600030101010101" pitchFamily="2" charset="-122"/>
              </a:rPr>
              <a:t>Wang, J. X., </a:t>
            </a:r>
            <a:r>
              <a:rPr lang="en-US" altLang="zh-CN" sz="2400" kern="0" dirty="0" err="1">
                <a:latin typeface="Times New Roman" panose="02020603050405020304" pitchFamily="18" charset="0"/>
                <a:ea typeface="DengXian" panose="02010600030101010101" pitchFamily="2" charset="-122"/>
              </a:rPr>
              <a:t>Kurth</a:t>
            </a:r>
            <a:r>
              <a:rPr lang="en-US" altLang="zh-CN" sz="2400" kern="0" dirty="0">
                <a:latin typeface="Times New Roman" panose="02020603050405020304" pitchFamily="18" charset="0"/>
                <a:ea typeface="DengXian" panose="02010600030101010101" pitchFamily="2" charset="-122"/>
              </a:rPr>
              <a:t>-Nelson, Z., Kumaran, D., Tirumala, D., </a:t>
            </a:r>
            <a:r>
              <a:rPr lang="en-US" altLang="zh-CN" sz="2400" kern="0" dirty="0" err="1">
                <a:latin typeface="Times New Roman" panose="02020603050405020304" pitchFamily="18" charset="0"/>
                <a:ea typeface="DengXian" panose="02010600030101010101" pitchFamily="2" charset="-122"/>
              </a:rPr>
              <a:t>Soyer</a:t>
            </a:r>
            <a:r>
              <a:rPr lang="en-US" altLang="zh-CN" sz="2400" kern="0" dirty="0">
                <a:latin typeface="Times New Roman" panose="02020603050405020304" pitchFamily="18" charset="0"/>
                <a:ea typeface="DengXian" panose="02010600030101010101" pitchFamily="2" charset="-122"/>
              </a:rPr>
              <a:t>, H., </a:t>
            </a:r>
            <a:r>
              <a:rPr lang="en-US" altLang="zh-CN" sz="2400" kern="0" dirty="0" err="1">
                <a:latin typeface="Times New Roman" panose="02020603050405020304" pitchFamily="18" charset="0"/>
                <a:ea typeface="DengXian" panose="02010600030101010101" pitchFamily="2" charset="-122"/>
              </a:rPr>
              <a:t>Leibo</a:t>
            </a:r>
            <a:r>
              <a:rPr lang="en-US" altLang="zh-CN" sz="2400" kern="0" dirty="0">
                <a:latin typeface="Times New Roman" panose="02020603050405020304" pitchFamily="18" charset="0"/>
                <a:ea typeface="DengXian" panose="02010600030101010101" pitchFamily="2" charset="-122"/>
              </a:rPr>
              <a:t>, J. Z., Hassabis, D., &amp; </a:t>
            </a:r>
            <a:r>
              <a:rPr lang="en-US" altLang="zh-CN" sz="2400" kern="0" dirty="0" err="1">
                <a:latin typeface="Times New Roman" panose="02020603050405020304" pitchFamily="18" charset="0"/>
                <a:ea typeface="DengXian" panose="02010600030101010101" pitchFamily="2" charset="-122"/>
              </a:rPr>
              <a:t>Botvinick</a:t>
            </a:r>
            <a:r>
              <a:rPr lang="en-US" altLang="zh-CN" sz="2400" kern="0" dirty="0">
                <a:latin typeface="Times New Roman" panose="02020603050405020304" pitchFamily="18" charset="0"/>
                <a:ea typeface="DengXian" panose="02010600030101010101" pitchFamily="2" charset="-122"/>
              </a:rPr>
              <a:t>, M. (2018). Prefrontal cortex as a meta-reinforcement learning system. </a:t>
            </a:r>
            <a:r>
              <a:rPr lang="en-US" altLang="zh-CN" sz="2400" i="1" kern="0" dirty="0">
                <a:latin typeface="Times New Roman" panose="02020603050405020304" pitchFamily="18" charset="0"/>
                <a:ea typeface="DengXian" panose="02010600030101010101" pitchFamily="2" charset="-122"/>
              </a:rPr>
              <a:t>Nature Neuroscience</a:t>
            </a:r>
            <a:r>
              <a:rPr lang="en-US" altLang="zh-CN" sz="2400" kern="0" dirty="0">
                <a:latin typeface="Times New Roman" panose="02020603050405020304" pitchFamily="18" charset="0"/>
                <a:ea typeface="DengXian" panose="02010600030101010101" pitchFamily="2" charset="-122"/>
              </a:rPr>
              <a:t>, </a:t>
            </a:r>
            <a:r>
              <a:rPr lang="en-US" altLang="zh-CN" sz="2400" i="1" kern="0" dirty="0">
                <a:latin typeface="Times New Roman" panose="02020603050405020304" pitchFamily="18" charset="0"/>
                <a:ea typeface="DengXian" panose="02010600030101010101" pitchFamily="2" charset="-122"/>
              </a:rPr>
              <a:t>21</a:t>
            </a:r>
            <a:r>
              <a:rPr lang="en-US" altLang="zh-CN" sz="2400" kern="0" dirty="0">
                <a:latin typeface="Times New Roman" panose="02020603050405020304" pitchFamily="18" charset="0"/>
                <a:ea typeface="DengXian" panose="02010600030101010101" pitchFamily="2" charset="-122"/>
              </a:rPr>
              <a:t>(6), 860–868. </a:t>
            </a:r>
            <a:r>
              <a:rPr lang="en-US" altLang="zh-CN" sz="2400" kern="0" dirty="0">
                <a:latin typeface="Times New Roman" panose="02020603050405020304" pitchFamily="18" charset="0"/>
                <a:ea typeface="DengXian" panose="02010600030101010101" pitchFamily="2" charset="-122"/>
                <a:hlinkClick r:id="rId11"/>
              </a:rPr>
              <a:t>https://doi.org/10.1038/s41593-018-0147-8</a:t>
            </a:r>
            <a:endParaRPr lang="en-US" altLang="zh-CN" sz="2400" kern="0" dirty="0">
              <a:latin typeface="Times New Roman" panose="02020603050405020304" pitchFamily="18" charset="0"/>
              <a:ea typeface="DengXian" panose="02010600030101010101" pitchFamily="2" charset="-122"/>
            </a:endParaRPr>
          </a:p>
          <a:p>
            <a:pPr marL="609585" indent="-609585"/>
            <a:endParaRPr lang="zh-CN" altLang="zh-CN" sz="2400" kern="100" dirty="0">
              <a:latin typeface="Times New Roman" panose="02020603050405020304" pitchFamily="18" charset="0"/>
              <a:ea typeface="DengXian" panose="02010600030101010101" pitchFamily="2" charset="-122"/>
            </a:endParaRPr>
          </a:p>
          <a:p>
            <a:pPr marL="609585" indent="-609585"/>
            <a:endParaRPr lang="zh-CN" altLang="zh-CN" sz="2400" kern="100" dirty="0">
              <a:latin typeface="Times New Roman" panose="02020603050405020304" pitchFamily="18" charset="0"/>
              <a:ea typeface="DengXian" panose="02010600030101010101" pitchFamily="2" charset="-122"/>
            </a:endParaRPr>
          </a:p>
          <a:p>
            <a:r>
              <a:rPr lang="en-US" altLang="zh-CN" sz="2400" kern="0" dirty="0">
                <a:latin typeface="Times New Roman" panose="02020603050405020304" pitchFamily="18" charset="0"/>
                <a:ea typeface="DengXian" panose="02010600030101010101" pitchFamily="2" charset="-122"/>
              </a:rPr>
              <a:t>.</a:t>
            </a:r>
            <a:r>
              <a:rPr lang="zh-CN" altLang="zh-CN" sz="2400" dirty="0"/>
              <a:t> </a:t>
            </a:r>
            <a:endParaRPr kumimoji="1" lang="zh-CN" altLang="en-US" sz="2400" dirty="0"/>
          </a:p>
        </p:txBody>
      </p:sp>
      <p:sp>
        <p:nvSpPr>
          <p:cNvPr id="4770" name="Text Placeholder 27">
            <a:extLst>
              <a:ext uri="{FF2B5EF4-FFF2-40B4-BE49-F238E27FC236}">
                <a16:creationId xmlns:a16="http://schemas.microsoft.com/office/drawing/2014/main" id="{138884A5-5060-FEBC-DF36-3A758403B91D}"/>
              </a:ext>
            </a:extLst>
          </p:cNvPr>
          <p:cNvSpPr txBox="1">
            <a:spLocks/>
          </p:cNvSpPr>
          <p:nvPr/>
        </p:nvSpPr>
        <p:spPr>
          <a:xfrm>
            <a:off x="29247920" y="25431320"/>
            <a:ext cx="14109880" cy="1053507"/>
          </a:xfrm>
          <a:prstGeom prst="rect">
            <a:avLst/>
          </a:prstGeom>
          <a:solidFill>
            <a:srgbClr val="C00000"/>
          </a:solidFill>
          <a:ln>
            <a:solidFill>
              <a:srgbClr val="C00000"/>
            </a:solidFill>
          </a:ln>
        </p:spPr>
        <p:txBody>
          <a:bodyPr vert="horz"/>
          <a:lstStyle>
            <a:lvl1pPr marL="0" indent="0" algn="l" defTabSz="5433702" rtl="0" eaLnBrk="1" latinLnBrk="0" hangingPunct="1">
              <a:spcBef>
                <a:spcPct val="20000"/>
              </a:spcBef>
              <a:buFont typeface="Arial" pitchFamily="34" charset="0"/>
              <a:buNone/>
              <a:defRPr sz="6401" b="1" kern="1200" baseline="0">
                <a:solidFill>
                  <a:schemeClr val="bg1"/>
                </a:solidFill>
                <a:latin typeface="Arial"/>
                <a:ea typeface="+mn-ea"/>
                <a:cs typeface="Arial"/>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a:lstStyle>
          <a:p>
            <a:r>
              <a:rPr lang="en-US" dirty="0"/>
              <a:t>Acknowledgement</a:t>
            </a:r>
          </a:p>
        </p:txBody>
      </p:sp>
      <p:sp>
        <p:nvSpPr>
          <p:cNvPr id="4771" name="文本框 4770">
            <a:extLst>
              <a:ext uri="{FF2B5EF4-FFF2-40B4-BE49-F238E27FC236}">
                <a16:creationId xmlns:a16="http://schemas.microsoft.com/office/drawing/2014/main" id="{989416A1-C4F0-EF90-8DEB-D76C01BED9D7}"/>
              </a:ext>
            </a:extLst>
          </p:cNvPr>
          <p:cNvSpPr txBox="1"/>
          <p:nvPr/>
        </p:nvSpPr>
        <p:spPr>
          <a:xfrm>
            <a:off x="29247920" y="26473351"/>
            <a:ext cx="11718401" cy="523220"/>
          </a:xfrm>
          <a:prstGeom prst="rect">
            <a:avLst/>
          </a:prstGeom>
          <a:noFill/>
        </p:spPr>
        <p:txBody>
          <a:bodyPr wrap="none" rtlCol="0">
            <a:spAutoFit/>
          </a:bodyPr>
          <a:lstStyle/>
          <a:p>
            <a:r>
              <a:rPr kumimoji="1" lang="en-US" altLang="zh-CN" sz="2800" dirty="0"/>
              <a:t>We thank </a:t>
            </a:r>
            <a:r>
              <a:rPr kumimoji="1" lang="en-US" altLang="zh-CN" sz="2800" dirty="0" err="1"/>
              <a:t>Kushaan</a:t>
            </a:r>
            <a:r>
              <a:rPr kumimoji="1" lang="en-US" altLang="zh-CN" sz="2800" dirty="0"/>
              <a:t> Gupta for providing technical assistance during the project.</a:t>
            </a:r>
            <a:endParaRPr kumimoji="1" lang="zh-CN" altLang="en-US" sz="2800" dirty="0"/>
          </a:p>
        </p:txBody>
      </p:sp>
      <p:pic>
        <p:nvPicPr>
          <p:cNvPr id="4775" name="图片 4774" descr="图示&#10;&#10;中度可信度描述已自动生成">
            <a:extLst>
              <a:ext uri="{FF2B5EF4-FFF2-40B4-BE49-F238E27FC236}">
                <a16:creationId xmlns:a16="http://schemas.microsoft.com/office/drawing/2014/main" id="{5A88CFAC-D5E9-55F0-32B0-4D62FE5D5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60590" y="4306296"/>
            <a:ext cx="14633924" cy="5380518"/>
          </a:xfrm>
          <a:prstGeom prst="rect">
            <a:avLst/>
          </a:prstGeom>
        </p:spPr>
      </p:pic>
      <p:pic>
        <p:nvPicPr>
          <p:cNvPr id="4777" name="图片 4776" descr="图示&#10;&#10;描述已自动生成">
            <a:extLst>
              <a:ext uri="{FF2B5EF4-FFF2-40B4-BE49-F238E27FC236}">
                <a16:creationId xmlns:a16="http://schemas.microsoft.com/office/drawing/2014/main" id="{4842D344-77F6-DB84-22C5-2457366C57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560590" y="11439984"/>
            <a:ext cx="14633924" cy="5595758"/>
          </a:xfrm>
          <a:prstGeom prst="rect">
            <a:avLst/>
          </a:prstGeom>
        </p:spPr>
      </p:pic>
      <p:pic>
        <p:nvPicPr>
          <p:cNvPr id="4786" name="图片占位符 4785" descr="文本&#10;&#10;描述已自动生成">
            <a:extLst>
              <a:ext uri="{FF2B5EF4-FFF2-40B4-BE49-F238E27FC236}">
                <a16:creationId xmlns:a16="http://schemas.microsoft.com/office/drawing/2014/main" id="{391FB3ED-A9D5-854A-D46F-54961D2C8954}"/>
              </a:ext>
            </a:extLst>
          </p:cNvPr>
          <p:cNvPicPr>
            <a:picLocks noGrp="1" noChangeAspect="1"/>
          </p:cNvPicPr>
          <p:nvPr>
            <p:ph type="pic" sz="quarter" idx="23"/>
          </p:nvPr>
        </p:nvPicPr>
        <p:blipFill>
          <a:blip r:embed="rId14">
            <a:extLst>
              <a:ext uri="{28A0092B-C50C-407E-A947-70E740481C1C}">
                <a14:useLocalDpi xmlns:a14="http://schemas.microsoft.com/office/drawing/2010/main" val="0"/>
              </a:ext>
            </a:extLst>
          </a:blip>
          <a:srcRect l="1798" r="1798"/>
          <a:stretch>
            <a:fillRect/>
          </a:stretch>
        </p:blipFill>
        <p:spPr>
          <a:xfrm>
            <a:off x="39841488" y="973138"/>
            <a:ext cx="3135312" cy="2743200"/>
          </a:xfrm>
          <a:prstGeom prst="rect">
            <a:avLst/>
          </a:prstGeom>
        </p:spPr>
      </p:pic>
      <p:sp>
        <p:nvSpPr>
          <p:cNvPr id="4788" name="文本框 4787">
            <a:extLst>
              <a:ext uri="{FF2B5EF4-FFF2-40B4-BE49-F238E27FC236}">
                <a16:creationId xmlns:a16="http://schemas.microsoft.com/office/drawing/2014/main" id="{E12B601B-BC1A-5561-7CA8-DDC17106B160}"/>
              </a:ext>
            </a:extLst>
          </p:cNvPr>
          <p:cNvSpPr txBox="1"/>
          <p:nvPr/>
        </p:nvSpPr>
        <p:spPr>
          <a:xfrm>
            <a:off x="23910797" y="6489330"/>
            <a:ext cx="4191001" cy="2677656"/>
          </a:xfrm>
          <a:prstGeom prst="rect">
            <a:avLst/>
          </a:prstGeom>
          <a:noFill/>
        </p:spPr>
        <p:txBody>
          <a:bodyPr wrap="square" rtlCol="0">
            <a:spAutoFit/>
          </a:bodyPr>
          <a:lstStyle/>
          <a:p>
            <a:r>
              <a:rPr kumimoji="1" lang="en-US" altLang="zh-CN" sz="2400" dirty="0"/>
              <a:t>Fig.2 </a:t>
            </a:r>
            <a:r>
              <a:rPr kumimoji="1" lang="en-US" altLang="zh-CN" sz="2400" dirty="0">
                <a:latin typeface="Times New Roman" panose="02020603050405020304" pitchFamily="18" charset="0"/>
                <a:cs typeface="Times New Roman" panose="02020603050405020304" pitchFamily="18" charset="0"/>
              </a:rPr>
              <a:t>Model-free and model-based agent’s  performance across (a) different common transition rate with 0 ambiguity </a:t>
            </a:r>
            <a:r>
              <a:rPr kumimoji="1" lang="en-US" altLang="zh-CN" sz="2400" dirty="0"/>
              <a:t>(b) </a:t>
            </a:r>
            <a:r>
              <a:rPr kumimoji="1" lang="en-US" altLang="zh-CN" sz="2400" dirty="0">
                <a:latin typeface="Times New Roman" panose="02020603050405020304" pitchFamily="18" charset="0"/>
                <a:cs typeface="Times New Roman" panose="02020603050405020304" pitchFamily="18" charset="0"/>
              </a:rPr>
              <a:t>different ambiguity rate with 0.8 common transition probability.</a:t>
            </a:r>
            <a:endParaRPr kumimoji="1" lang="zh-CN" altLang="en-US" sz="2400" dirty="0"/>
          </a:p>
        </p:txBody>
      </p:sp>
      <p:sp>
        <p:nvSpPr>
          <p:cNvPr id="4790" name="文本框 4789">
            <a:extLst>
              <a:ext uri="{FF2B5EF4-FFF2-40B4-BE49-F238E27FC236}">
                <a16:creationId xmlns:a16="http://schemas.microsoft.com/office/drawing/2014/main" id="{9469EDE8-3228-38CC-75CD-DB16DAF0FF7D}"/>
              </a:ext>
            </a:extLst>
          </p:cNvPr>
          <p:cNvSpPr txBox="1"/>
          <p:nvPr/>
        </p:nvSpPr>
        <p:spPr>
          <a:xfrm>
            <a:off x="23893864" y="9686814"/>
            <a:ext cx="4419600" cy="3416320"/>
          </a:xfrm>
          <a:prstGeom prst="rect">
            <a:avLst/>
          </a:prstGeom>
          <a:noFill/>
        </p:spPr>
        <p:txBody>
          <a:bodyPr wrap="square" rtlCol="0">
            <a:spAutoFit/>
          </a:bodyPr>
          <a:lstStyle/>
          <a:p>
            <a:r>
              <a:rPr kumimoji="1" lang="en-US" altLang="zh-CN" sz="2400" dirty="0"/>
              <a:t>Fig.3 </a:t>
            </a:r>
            <a:r>
              <a:rPr kumimoji="1" lang="en-US" altLang="zh-CN" sz="2400" dirty="0">
                <a:latin typeface="Times New Roman" panose="02020603050405020304" pitchFamily="18" charset="0"/>
                <a:cs typeface="Times New Roman" panose="02020603050405020304" pitchFamily="18" charset="0"/>
              </a:rPr>
              <a:t>Network performance and data likelihood across different common transition rates.  (a) percentage optimal actions of the trained neural network and (b) Likelihood of behavioral data generated by model-free and model-based agent under different common transition rates.</a:t>
            </a:r>
            <a:endParaRPr kumimoji="1" lang="zh-CN" altLang="en-US" sz="2400" dirty="0"/>
          </a:p>
        </p:txBody>
      </p:sp>
      <p:sp>
        <p:nvSpPr>
          <p:cNvPr id="4791" name="文本框 4790">
            <a:extLst>
              <a:ext uri="{FF2B5EF4-FFF2-40B4-BE49-F238E27FC236}">
                <a16:creationId xmlns:a16="http://schemas.microsoft.com/office/drawing/2014/main" id="{5895E153-4A78-ED1E-7E16-FA3E7D7A80C8}"/>
              </a:ext>
            </a:extLst>
          </p:cNvPr>
          <p:cNvSpPr txBox="1"/>
          <p:nvPr/>
        </p:nvSpPr>
        <p:spPr>
          <a:xfrm>
            <a:off x="23910797" y="13682427"/>
            <a:ext cx="4419600" cy="3046988"/>
          </a:xfrm>
          <a:prstGeom prst="rect">
            <a:avLst/>
          </a:prstGeom>
          <a:noFill/>
        </p:spPr>
        <p:txBody>
          <a:bodyPr wrap="square" rtlCol="0">
            <a:spAutoFit/>
          </a:bodyPr>
          <a:lstStyle/>
          <a:p>
            <a:r>
              <a:rPr kumimoji="1" lang="en-US" altLang="zh-CN" sz="2400" dirty="0"/>
              <a:t>Fig.4 </a:t>
            </a:r>
            <a:r>
              <a:rPr kumimoji="1" lang="en-US" altLang="zh-CN" sz="2400" dirty="0">
                <a:latin typeface="Times New Roman" panose="02020603050405020304" pitchFamily="18" charset="0"/>
                <a:cs typeface="Times New Roman" panose="02020603050405020304" pitchFamily="18" charset="0"/>
              </a:rPr>
              <a:t>Network performance and data likelihood across different ambiguity rates. (a) percentage optimal actions of the trained neural network and (b) Likelihood of behavioral data generated by model-free and model-based agent under different ambiguity rates.</a:t>
            </a:r>
            <a:endParaRPr kumimoji="1" lang="zh-CN" altLang="en-US" sz="2400" dirty="0"/>
          </a:p>
        </p:txBody>
      </p:sp>
      <p:pic>
        <p:nvPicPr>
          <p:cNvPr id="4793" name="图片 4792" descr="图表, 折线图&#10;&#10;描述已自动生成">
            <a:extLst>
              <a:ext uri="{FF2B5EF4-FFF2-40B4-BE49-F238E27FC236}">
                <a16:creationId xmlns:a16="http://schemas.microsoft.com/office/drawing/2014/main" id="{89D3997A-6B0A-0244-80C8-815EF51CE1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199273" y="9068297"/>
            <a:ext cx="8223358" cy="3642313"/>
          </a:xfrm>
          <a:prstGeom prst="rect">
            <a:avLst/>
          </a:prstGeom>
        </p:spPr>
      </p:pic>
      <p:pic>
        <p:nvPicPr>
          <p:cNvPr id="4795" name="图片 4794" descr="图表&#10;&#10;描述已自动生成">
            <a:extLst>
              <a:ext uri="{FF2B5EF4-FFF2-40B4-BE49-F238E27FC236}">
                <a16:creationId xmlns:a16="http://schemas.microsoft.com/office/drawing/2014/main" id="{22CF5513-E503-DB80-ADBD-25FFD171C7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235131" y="12642094"/>
            <a:ext cx="8455498" cy="3913101"/>
          </a:xfrm>
          <a:prstGeom prst="rect">
            <a:avLst/>
          </a:prstGeom>
        </p:spPr>
      </p:pic>
      <p:sp>
        <p:nvSpPr>
          <p:cNvPr id="4802" name="文本框 4801">
            <a:extLst>
              <a:ext uri="{FF2B5EF4-FFF2-40B4-BE49-F238E27FC236}">
                <a16:creationId xmlns:a16="http://schemas.microsoft.com/office/drawing/2014/main" id="{1013A1FE-0082-3026-15A2-3B5D099EC42E}"/>
              </a:ext>
            </a:extLst>
          </p:cNvPr>
          <p:cNvSpPr txBox="1"/>
          <p:nvPr/>
        </p:nvSpPr>
        <p:spPr>
          <a:xfrm>
            <a:off x="23893864" y="17409452"/>
            <a:ext cx="4419600" cy="2308324"/>
          </a:xfrm>
          <a:prstGeom prst="rect">
            <a:avLst/>
          </a:prstGeom>
          <a:noFill/>
        </p:spPr>
        <p:txBody>
          <a:bodyPr wrap="square" rtlCol="0">
            <a:spAutoFit/>
          </a:bodyPr>
          <a:lstStyle/>
          <a:p>
            <a:r>
              <a:rPr kumimoji="1" lang="en-US" altLang="zh-CN" sz="2400" dirty="0"/>
              <a:t>Fig.5 </a:t>
            </a:r>
            <a:r>
              <a:rPr kumimoji="1" lang="en-US" altLang="zh-CN" sz="2400" dirty="0">
                <a:latin typeface="Times New Roman" panose="02020603050405020304" pitchFamily="18" charset="0"/>
                <a:cs typeface="Times New Roman" panose="02020603050405020304" pitchFamily="18" charset="0"/>
              </a:rPr>
              <a:t>Network performance time-locked to the onset of high/low-rewarding state flip under</a:t>
            </a:r>
            <a:endParaRPr kumimoji="1" lang="zh-CN" altLang="en-US"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(a) different common transition conditions (b) different ambiguity conditions.</a:t>
            </a:r>
            <a:endParaRPr kumimoji="1" lang="zh-CN" altLang="en-US" sz="2400" dirty="0"/>
          </a:p>
        </p:txBody>
      </p:sp>
      <p:pic>
        <p:nvPicPr>
          <p:cNvPr id="4804" name="图片 4803" descr="图表, 图示, 折线图&#10;&#10;描述已自动生成">
            <a:extLst>
              <a:ext uri="{FF2B5EF4-FFF2-40B4-BE49-F238E27FC236}">
                <a16:creationId xmlns:a16="http://schemas.microsoft.com/office/drawing/2014/main" id="{46B33F75-E4BC-587B-267A-A85E8573E94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202270" y="16534344"/>
            <a:ext cx="4135314" cy="3592800"/>
          </a:xfrm>
          <a:prstGeom prst="rect">
            <a:avLst/>
          </a:prstGeom>
        </p:spPr>
      </p:pic>
      <p:pic>
        <p:nvPicPr>
          <p:cNvPr id="4806" name="图片 4805" descr="图表, 图示&#10;&#10;描述已自动生成">
            <a:extLst>
              <a:ext uri="{FF2B5EF4-FFF2-40B4-BE49-F238E27FC236}">
                <a16:creationId xmlns:a16="http://schemas.microsoft.com/office/drawing/2014/main" id="{3695B5A1-E726-2372-2437-99F3AB5DD9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693329" y="16530002"/>
            <a:ext cx="4255757" cy="3597142"/>
          </a:xfrm>
          <a:prstGeom prst="rect">
            <a:avLst/>
          </a:prstGeom>
        </p:spPr>
      </p:pic>
      <p:sp>
        <p:nvSpPr>
          <p:cNvPr id="4809" name="文本框 4808">
            <a:extLst>
              <a:ext uri="{FF2B5EF4-FFF2-40B4-BE49-F238E27FC236}">
                <a16:creationId xmlns:a16="http://schemas.microsoft.com/office/drawing/2014/main" id="{FBCC1E65-CFDB-BD70-1D78-7517AF096AA5}"/>
              </a:ext>
            </a:extLst>
          </p:cNvPr>
          <p:cNvSpPr txBox="1"/>
          <p:nvPr/>
        </p:nvSpPr>
        <p:spPr>
          <a:xfrm>
            <a:off x="14643281" y="24842053"/>
            <a:ext cx="13458517"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Fig.6 Decoding of LSTM cell activity to predict high-rewarding state. (a) prediction accuracy under different common transition conditions and (b) the entropy of the decoder as a measure of subjective uncertainty. (c) prediction accuracy under different ambiguity conditions and (d) the corresponding entropy of decoder. (e) – (h) are the same analysis time locked to the onset of the high/low-rewarding state flip.</a:t>
            </a:r>
            <a:endParaRPr kumimoji="1" lang="zh-CN" altLang="en-US" sz="2400" dirty="0">
              <a:latin typeface="Times New Roman" panose="02020603050405020304" pitchFamily="18" charset="0"/>
              <a:cs typeface="Times New Roman" panose="02020603050405020304" pitchFamily="18" charset="0"/>
            </a:endParaRPr>
          </a:p>
        </p:txBody>
      </p:sp>
      <p:pic>
        <p:nvPicPr>
          <p:cNvPr id="4815" name="图片 4814" descr="图形用户界面, 图表&#10;&#10;描述已自动生成">
            <a:extLst>
              <a:ext uri="{FF2B5EF4-FFF2-40B4-BE49-F238E27FC236}">
                <a16:creationId xmlns:a16="http://schemas.microsoft.com/office/drawing/2014/main" id="{1A1999BC-D014-18C9-6937-E55DC512A2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209555" y="20118580"/>
            <a:ext cx="6923068" cy="4722645"/>
          </a:xfrm>
          <a:prstGeom prst="rect">
            <a:avLst/>
          </a:prstGeom>
        </p:spPr>
      </p:pic>
      <p:pic>
        <p:nvPicPr>
          <p:cNvPr id="4817" name="图片 4816" descr="图形用户界面, 图表&#10;&#10;描述已自动生成">
            <a:extLst>
              <a:ext uri="{FF2B5EF4-FFF2-40B4-BE49-F238E27FC236}">
                <a16:creationId xmlns:a16="http://schemas.microsoft.com/office/drawing/2014/main" id="{7AC7DCD9-EAD5-4398-4664-C116DD17BC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43282" y="26411713"/>
            <a:ext cx="7435734" cy="4404658"/>
          </a:xfrm>
          <a:prstGeom prst="rect">
            <a:avLst/>
          </a:prstGeom>
        </p:spPr>
      </p:pic>
      <p:pic>
        <p:nvPicPr>
          <p:cNvPr id="4821" name="图片 4820" descr="图形用户界面, 应用程序&#10;&#10;描述已自动生成">
            <a:extLst>
              <a:ext uri="{FF2B5EF4-FFF2-40B4-BE49-F238E27FC236}">
                <a16:creationId xmlns:a16="http://schemas.microsoft.com/office/drawing/2014/main" id="{EEA680D8-0EB3-84AE-BFE3-8717AE12516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09554" y="26557941"/>
            <a:ext cx="7053606" cy="4404659"/>
          </a:xfrm>
          <a:prstGeom prst="rect">
            <a:avLst/>
          </a:prstGeom>
        </p:spPr>
      </p:pic>
      <p:pic>
        <p:nvPicPr>
          <p:cNvPr id="4827" name="图片 4826" descr="图形用户界面, 图表, 直方图&#10;&#10;描述已自动生成">
            <a:extLst>
              <a:ext uri="{FF2B5EF4-FFF2-40B4-BE49-F238E27FC236}">
                <a16:creationId xmlns:a16="http://schemas.microsoft.com/office/drawing/2014/main" id="{FB2E253D-1BA0-7436-FEDA-D0C1567445A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721128" y="20177662"/>
            <a:ext cx="7340955" cy="4676831"/>
          </a:xfrm>
          <a:prstGeom prst="rect">
            <a:avLst/>
          </a:prstGeom>
        </p:spPr>
      </p:pic>
      <p:sp>
        <p:nvSpPr>
          <p:cNvPr id="4828" name="文本框 4827">
            <a:extLst>
              <a:ext uri="{FF2B5EF4-FFF2-40B4-BE49-F238E27FC236}">
                <a16:creationId xmlns:a16="http://schemas.microsoft.com/office/drawing/2014/main" id="{65E363BC-E9DE-0F2C-8847-D01DE458607A}"/>
              </a:ext>
            </a:extLst>
          </p:cNvPr>
          <p:cNvSpPr txBox="1"/>
          <p:nvPr/>
        </p:nvSpPr>
        <p:spPr>
          <a:xfrm>
            <a:off x="14721129" y="31072678"/>
            <a:ext cx="13839462"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Fig.7 Decoding of LSTM cell activity to predict ipsilateral/contralateral transition context. (a) prediction accuracy under different common transition conditions and (b) the entropy of the decoder as a measure of subjective uncertainty. (c) prediction accuracy under different ambiguity conditions and (d) the corresponding entropy of decoder. (e) – (h) are the same analysis time locked to the onset of the high/low-rewarding state flip.</a:t>
            </a:r>
            <a:endParaRPr kumimoji="1" lang="zh-CN" altLang="en-US" sz="2400" dirty="0">
              <a:latin typeface="Times New Roman" panose="02020603050405020304" pitchFamily="18" charset="0"/>
              <a:cs typeface="Times New Roman" panose="02020603050405020304" pitchFamily="18" charset="0"/>
            </a:endParaRPr>
          </a:p>
        </p:txBody>
      </p:sp>
      <p:sp>
        <p:nvSpPr>
          <p:cNvPr id="4830" name="文本框 4829">
            <a:extLst>
              <a:ext uri="{FF2B5EF4-FFF2-40B4-BE49-F238E27FC236}">
                <a16:creationId xmlns:a16="http://schemas.microsoft.com/office/drawing/2014/main" id="{8C27F58C-E4B6-4B7C-541B-6C8F63CA238A}"/>
              </a:ext>
            </a:extLst>
          </p:cNvPr>
          <p:cNvSpPr txBox="1"/>
          <p:nvPr/>
        </p:nvSpPr>
        <p:spPr>
          <a:xfrm>
            <a:off x="28560590" y="9599920"/>
            <a:ext cx="14797210"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Fig.8 PCA of LSTM cell activities and energy landscape across different common transition conditions. (A) - (E) are the low-dimensional trajectories of average neural network activities during a block 300 trials across different common transition conditions using 20 principal components. The first 3 PCs are plotted for visualization. (G) – (K) are the corresponding energy landscape. (L) is the average energy landscape for the 50</a:t>
            </a:r>
            <a:r>
              <a:rPr kumimoji="1" lang="en-US" altLang="zh-CN" sz="2400" baseline="30000" dirty="0">
                <a:latin typeface="Times New Roman" panose="02020603050405020304" pitchFamily="18" charset="0"/>
                <a:cs typeface="Times New Roman" panose="02020603050405020304" pitchFamily="18" charset="0"/>
              </a:rPr>
              <a:t>th</a:t>
            </a:r>
            <a:r>
              <a:rPr kumimoji="1" lang="en-US" altLang="zh-CN" sz="2400" dirty="0">
                <a:latin typeface="Times New Roman" panose="02020603050405020304" pitchFamily="18" charset="0"/>
                <a:cs typeface="Times New Roman" panose="02020603050405020304" pitchFamily="18" charset="0"/>
              </a:rPr>
              <a:t> trial in a block for visualization.</a:t>
            </a:r>
            <a:endParaRPr kumimoji="1" lang="zh-CN" altLang="en-US" sz="2400" dirty="0">
              <a:latin typeface="Times New Roman" panose="02020603050405020304" pitchFamily="18" charset="0"/>
              <a:cs typeface="Times New Roman" panose="02020603050405020304" pitchFamily="18" charset="0"/>
            </a:endParaRPr>
          </a:p>
        </p:txBody>
      </p:sp>
      <p:sp>
        <p:nvSpPr>
          <p:cNvPr id="4831" name="文本框 4830">
            <a:extLst>
              <a:ext uri="{FF2B5EF4-FFF2-40B4-BE49-F238E27FC236}">
                <a16:creationId xmlns:a16="http://schemas.microsoft.com/office/drawing/2014/main" id="{7DA13E85-F9E8-4EDF-24B5-452B0FA7324D}"/>
              </a:ext>
            </a:extLst>
          </p:cNvPr>
          <p:cNvSpPr txBox="1"/>
          <p:nvPr/>
        </p:nvSpPr>
        <p:spPr>
          <a:xfrm>
            <a:off x="28560590" y="17045466"/>
            <a:ext cx="14633924"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Fig.8 PCA of LSTM cell activities and energy landscape across different ambiguity conditions. (A) - (E) are the low-dimensional trajectories of average neural network activities during a block 300 trials across different ambiguity conditions using 20 principal components. The first 3 PCs are plotted for visualization. (G) – (K) are the corresponding energy landscape. (L) is the average energy landscape for the 50</a:t>
            </a:r>
            <a:r>
              <a:rPr kumimoji="1" lang="en-US" altLang="zh-CN" sz="2400" baseline="30000" dirty="0">
                <a:latin typeface="Times New Roman" panose="02020603050405020304" pitchFamily="18" charset="0"/>
                <a:cs typeface="Times New Roman" panose="02020603050405020304" pitchFamily="18" charset="0"/>
              </a:rPr>
              <a:t>th</a:t>
            </a:r>
            <a:r>
              <a:rPr kumimoji="1" lang="en-US" altLang="zh-CN" sz="2400" dirty="0">
                <a:latin typeface="Times New Roman" panose="02020603050405020304" pitchFamily="18" charset="0"/>
                <a:cs typeface="Times New Roman" panose="02020603050405020304" pitchFamily="18" charset="0"/>
              </a:rPr>
              <a:t> trial in a block for visualization.</a:t>
            </a:r>
            <a:endParaRPr kumimoji="1" lang="zh-CN" altLang="en-US" sz="2400" dirty="0">
              <a:latin typeface="Times New Roman" panose="02020603050405020304" pitchFamily="18" charset="0"/>
              <a:cs typeface="Times New Roman" panose="02020603050405020304" pitchFamily="18" charset="0"/>
            </a:endParaRPr>
          </a:p>
        </p:txBody>
      </p:sp>
      <p:sp>
        <p:nvSpPr>
          <p:cNvPr id="4832" name="文本框 4831">
            <a:extLst>
              <a:ext uri="{FF2B5EF4-FFF2-40B4-BE49-F238E27FC236}">
                <a16:creationId xmlns:a16="http://schemas.microsoft.com/office/drawing/2014/main" id="{BEA3159E-7567-0F4D-90EB-F8B2E30D0572}"/>
              </a:ext>
            </a:extLst>
          </p:cNvPr>
          <p:cNvSpPr txBox="1"/>
          <p:nvPr/>
        </p:nvSpPr>
        <p:spPr>
          <a:xfrm>
            <a:off x="29102065" y="19443912"/>
            <a:ext cx="14408135" cy="6001643"/>
          </a:xfrm>
          <a:prstGeom prst="rect">
            <a:avLst/>
          </a:prstGeom>
          <a:noFill/>
        </p:spPr>
        <p:txBody>
          <a:bodyPr wrap="square" rtlCol="0">
            <a:spAutoFit/>
          </a:bodyPr>
          <a:lstStyle/>
          <a:p>
            <a:r>
              <a:rPr kumimoji="1" lang="en-US" altLang="zh-CN" sz="2400" dirty="0"/>
              <a:t>The results indicated that under 0.8 common transition probability, the trained neural network exhibits model-based behavior under low ambiguity conditions and switches to model-free strategy under high ambiguity conditions. Under 0 ambiguity, the neural network behavior are better fit with model-based strategies across 0.7-0.9 common transition rates, with exception at extreme ends when there is either insufficient task structure for model-based behavior to succeed or when there is insufficient task challenge resulting comparable performance between MF and MB strategies. The decoding analysis of the LSTM cell activities indicate that LSTM cells successfully encodes the information of task conditions and can successfully predict high/low-rewarding state and the ipsilateral/contralateral transition context of the current task block under non-extreme circumstances, with the entropy of decoder indicating the subjective uncertainty in its prediction. The PCA analysis indicates that the neural network has separate population activity space for ipsilateral and contralateral transition blocks and learning for high/low rewarding states is likely to happen in these two spaces accordingly. The energy landscape analysis indicates that MB and MF strategies correspond to different energy landscapes. For the MF strategy, the landscape has one single stable equilibrium point while for the MB strategy, the landscape has one unstable equilibrium point and two stable equilibrium points. Under low ambiguity conditions and high common transition conditions, the energy landscape has steeper curvature, corresponding to a higher model uncertainty for making predictions under these conditions. When model confidence is low, the network switches to model-free strategies.  </a:t>
            </a:r>
            <a:endParaRPr kumimoji="1" lang="zh-CN" alt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6087</TotalTime>
  <Words>1651</Words>
  <Application>Microsoft Macintosh PowerPoint</Application>
  <PresentationFormat>自定义</PresentationFormat>
  <Paragraphs>30</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等线</vt:lpstr>
      <vt:lpstr>Arial</vt:lpstr>
      <vt:lpstr>Calibri</vt:lpstr>
      <vt:lpstr>Cambria Math</vt:lpstr>
      <vt:lpstr>Times New Roman</vt:lpstr>
      <vt:lpstr>Office Theme</vt:lpstr>
      <vt:lpstr>The role of model uncertainty in the arbitration between model-based and model-free reinforcement learning Jiachen Liu* and Siyu Wang** *Neuroscience and Cognitive Science, University of Maryland, College Park **Laboratory of Neuropsychology, NIH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Jiachen Liu</cp:lastModifiedBy>
  <cp:revision>28</cp:revision>
  <dcterms:created xsi:type="dcterms:W3CDTF">2013-01-28T22:40:39Z</dcterms:created>
  <dcterms:modified xsi:type="dcterms:W3CDTF">2023-05-20T21:33:01Z</dcterms:modified>
</cp:coreProperties>
</file>